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29" r:id="rId2"/>
    <p:sldId id="350" r:id="rId3"/>
    <p:sldId id="381" r:id="rId4"/>
    <p:sldId id="382" r:id="rId5"/>
    <p:sldId id="392" r:id="rId6"/>
    <p:sldId id="383" r:id="rId7"/>
    <p:sldId id="375" r:id="rId8"/>
    <p:sldId id="373" r:id="rId9"/>
    <p:sldId id="376" r:id="rId10"/>
    <p:sldId id="374" r:id="rId11"/>
    <p:sldId id="377" r:id="rId12"/>
    <p:sldId id="378" r:id="rId13"/>
    <p:sldId id="379" r:id="rId14"/>
    <p:sldId id="380" r:id="rId15"/>
    <p:sldId id="361" r:id="rId16"/>
    <p:sldId id="360" r:id="rId17"/>
    <p:sldId id="363" r:id="rId18"/>
    <p:sldId id="362" r:id="rId19"/>
    <p:sldId id="364" r:id="rId20"/>
    <p:sldId id="365" r:id="rId21"/>
    <p:sldId id="366" r:id="rId22"/>
    <p:sldId id="367" r:id="rId23"/>
    <p:sldId id="389" r:id="rId24"/>
    <p:sldId id="368" r:id="rId25"/>
    <p:sldId id="369" r:id="rId26"/>
    <p:sldId id="390" r:id="rId27"/>
    <p:sldId id="371" r:id="rId28"/>
    <p:sldId id="391" r:id="rId29"/>
    <p:sldId id="372" r:id="rId30"/>
    <p:sldId id="388" r:id="rId31"/>
    <p:sldId id="387" r:id="rId32"/>
    <p:sldId id="384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3333" autoAdjust="0"/>
  </p:normalViewPr>
  <p:slideViewPr>
    <p:cSldViewPr snapToGrid="0" snapToObjects="1">
      <p:cViewPr varScale="1">
        <p:scale>
          <a:sx n="103" d="100"/>
          <a:sy n="103" d="100"/>
        </p:scale>
        <p:origin x="91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3AAB9-3088-3070-AD94-B08FEB0B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477BE5-6615-2D28-1E50-E94FB52D3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3B8B4-F960-18AD-C2A1-9341F653D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 INTO WHAT F IS!!!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96484-3F0A-C720-EB71-9E4E9CD4D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B9096-8247-2F94-0E3F-19C721B30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1EDFC-BDC8-3FF1-ECAB-E8BEB126D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1EBF2-CFDA-9475-159A-D79DD2370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156AC-20F2-538D-9A75-BC2883D4F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53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5439-19B0-C8E8-CBEF-C18A8003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D83CE9-DB69-E710-F21F-39EE92C07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2DD83-9AF3-8B17-9F6D-676E62C6E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79DE-ED8D-1038-7B58-43ABC1D4D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2766-1923-5633-7D3A-71EFEA8F7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1CFCF-E3C7-5B6D-78E2-E8FB8AC95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2E5B5-67B6-F6E1-353B-3E1A9CFF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A4B4D-3A0E-FE80-F660-892D4F695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5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B911-FF44-A530-4DB1-7F884DE22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6209BA-2329-3539-DCCE-302820736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0F208-9733-B515-CE38-39FCC9E3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19BF7-A2EC-3656-0C50-DF4D66CBD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32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97339-A0B2-79AE-026A-1B4172F9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BB9F6-C083-EA2F-B803-C09A7043A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2ADE-1928-86D3-FE2D-E6A32CB73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DD1B5-B28D-6751-9732-ECE2627DF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4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98D6-A76F-1AA3-06D8-246988CC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BA74A-6DB3-FC6F-A182-FA22BAE37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EFBA1-3CB4-E9EA-969D-6D2D2912D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5F09B-4DCC-456E-3627-3CF0E8E2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06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7B2AA-5990-4573-A5DF-201AC949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6CC6D-32BA-35D3-5C41-7861DDE26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9EF6E-3F58-7ADD-22AB-842E1083A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6783D-9088-13DE-ADA8-A82FB6654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7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7CEA-5BEE-448F-A091-C23F4C349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A91EE-2BEF-3E26-9256-1BF8047B1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15BBA-555E-6B32-E629-45D37424A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433C-0DD0-87FD-5750-31FF67089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2C5EE-0366-B8B0-A6EF-587CA217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1AB2C-7C02-5A0A-EB84-8176590CE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8664F-942B-7B12-91C2-60FCBC8A8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7358B-D8CA-4504-671D-8DC42F61A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B2AD9-68E6-A238-04C5-1C4C948C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FAFF1-3FE7-508D-9119-12B679E89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257EF-6135-D543-59E4-69AEBDF05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59C3B-C619-CDF6-9980-729709B3A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9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4234-F84B-87DF-5FAB-61C4B7DD9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57700A-9BD9-2409-1012-BDDD379D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48AFD-9575-15D7-E6AD-C1441965E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01CE-90F6-8B07-B0CD-E4A88D025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31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27685-C59B-C3AD-2E43-892E234B6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E9B87-0AD1-27B6-264C-5BC3B6C8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04C6B0-F2D1-6134-7EE5-7819C2C3B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E0337-8A9B-F4E7-A027-E015E737A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1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B504-D0D6-0DE7-A185-D0787D3EF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A1A98-C6EB-66F2-D444-3FA5FCD8A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B729A-AA47-EBE5-B955-422FD2DA7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A4621-23E4-8E83-1928-1589FB3FA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06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51-6E06-C49B-D8E8-69512A73D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510DC-B542-0059-0EEF-3A7B968A0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02CC8C-D0BA-49A9-F2BC-C767E8E4D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32056-CB9A-57F5-B82C-232E7412A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7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B709-0693-DCE2-DDD8-149E9428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7CEC0-B22D-6A77-A488-D33E5DAB4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E9388-A8F3-D030-A2FF-FA88ECA8E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23CE9-CE4C-3C61-D7EC-9B85797AF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7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74C65-66E8-C260-FEC4-5474D3EF9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32664-D8A4-8937-B611-5BF9F1BD7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064F8-3879-B3C0-4F95-6E47250C6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17A0F-0454-3D08-0C5A-096C9AFA9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63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5A686-1D7B-597E-1512-ED2D367B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9F0051-3223-B7A4-0E7F-5DF76E80C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D7C76-680D-6FF8-3FA3-8FE7D707F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91509-43B3-8E60-2138-471235C0F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4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70A1-BCBB-0EDF-3273-B4823636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4FB55-91BD-ECCB-5C10-8864CDE5F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2455F-672E-B471-9235-03FA3A80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D03E2-D9BC-06D2-E633-6FAFEDE0E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2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E57C5-B5EB-503D-764A-3FC68F44E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A2DE0-7278-F075-FF0C-1C81260C3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83C85-B59B-B183-EAC4-96AA436C1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F4079-23B5-318F-71CE-86FC8B99C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5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53D79-43A7-CA0F-D886-E63B7BE54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FFD87-EE3B-2E95-55C5-CC935F864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9F68D-FEA5-E4AF-6077-0CBB02965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Pf</a:t>
            </a:r>
            <a:r>
              <a:rPr lang="en-US" dirty="0"/>
              <a:t> = the impulse of the free vortex elements and their corresponding bound vortex sheet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Pm = the impulse of the bound </a:t>
            </a:r>
            <a:r>
              <a:rPr lang="en-US" dirty="0" err="1"/>
              <a:t>votex</a:t>
            </a:r>
            <a:r>
              <a:rPr lang="en-US" dirty="0"/>
              <a:t> sheet created in response to the rigid body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D7E2C-38A3-0EA1-09F8-510DD2B3E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17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06464-56C7-4147-DD6F-E9C4CAA5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A472D-5FDC-5B30-D64D-2BC360E1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CEE91-DE74-C426-AA66-9F17AF6E0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 INTO WHAT F IS!!!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A1EC-0BA4-85FF-2CBC-8D06FE100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7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9B1DD-B096-0081-3C75-68059F11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A128EB-24D6-A130-FDEC-454A9CBE6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E5A6E-844C-64D7-0059-09FBEC4CE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 INTO WHAT F IS!!!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E35FB-AB3A-7DF8-F526-E8AF3C02F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6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A824-331E-F10A-23E1-DA9A8D5C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7BDA8-6FFE-4692-F4BC-239E0AA3D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FE49E-785D-5EDA-857E-FA1B4B6E3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 INTO WHAT F IS!!!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1F03-B51F-C507-0121-337EA043F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3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938B-2C79-AF92-168B-2CB6DC76F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0226D-C561-F4E2-6547-D3A9176F9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1692E-97FD-B50D-9F06-64C41920E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 INTO WHAT F IS!!!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A2B66-2F71-51A9-CF31-60DBAF94B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0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C69F-08E6-CA50-155E-E7FE579F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E02BA-1781-345A-84FB-6F16ABC4E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8375D-729B-84A4-EF63-C79DB51CD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 INTO WHAT F IS!!!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B246C-69D8-6EF5-7FCB-2E937740D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0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21EB1-9092-466F-211D-AA204242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DD101-7407-BBBD-7F36-24ADDEEAE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4F2B9-96CB-4986-6ADD-2DBDF2AAC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EF53F-C494-C7EE-8BFC-F2D25E0C1F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0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png"/><Relationship Id="rId11" Type="http://schemas.openxmlformats.org/officeDocument/2006/relationships/image" Target="../media/image49.pn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2E226-D5AD-064B-801B-00252DF0A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88" y="4404136"/>
            <a:ext cx="10515600" cy="1500187"/>
          </a:xfrm>
        </p:spPr>
        <p:txBody>
          <a:bodyPr/>
          <a:lstStyle/>
          <a:p>
            <a:r>
              <a:rPr lang="en-US" dirty="0"/>
              <a:t>ENAE788L: Optimal Estimation </a:t>
            </a:r>
          </a:p>
          <a:p>
            <a:r>
              <a:rPr lang="en-US" dirty="0"/>
              <a:t>3 Dec 2024</a:t>
            </a:r>
          </a:p>
          <a:p>
            <a:r>
              <a:rPr lang="en-US" dirty="0"/>
              <a:t>Joe Mockler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1A233-2CF3-BDCB-09B9-F0FFB87F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98" y="529105"/>
            <a:ext cx="10254490" cy="34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8209D-4CA2-3D4F-F1BB-2BB462C4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78047-76C4-D99A-DE11-BBCCE475E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BFFF6B-8F66-C737-937C-D749E436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C2289EF-55F2-2D3F-822C-089C71BE2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899879"/>
                <a:ext cx="11292843" cy="12055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600" dirty="0"/>
                  <a:t>“Since pressure is definitely not a linear function on vortex properties, we need to linearize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/>
                  <a:t> in order to compute the ensemble Kalman gain” [3]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C2289EF-55F2-2D3F-822C-089C71BE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899879"/>
                <a:ext cx="11292843" cy="1205579"/>
              </a:xfrm>
              <a:prstGeom prst="rect">
                <a:avLst/>
              </a:prstGeom>
              <a:blipFill>
                <a:blip r:embed="rId3"/>
                <a:stretch>
                  <a:fillRect l="-917" t="-507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20A834E-2A55-76A8-022D-720CC1F02EE8}"/>
              </a:ext>
            </a:extLst>
          </p:cNvPr>
          <p:cNvSpPr txBox="1">
            <a:spLocks/>
          </p:cNvSpPr>
          <p:nvPr/>
        </p:nvSpPr>
        <p:spPr>
          <a:xfrm>
            <a:off x="5683212" y="2325852"/>
            <a:ext cx="5625574" cy="56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/>
              <a:t>Augment the state matrix with measurements</a:t>
            </a:r>
          </a:p>
          <a:p>
            <a:pPr algn="ctr"/>
            <a:endParaRPr lang="en-US" sz="24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EF7846-F2B5-A286-C3B5-71F9462D6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31" y="2008626"/>
            <a:ext cx="3829337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134A67D-1488-C923-3071-14F06F58B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0238"/>
            <a:ext cx="4639138" cy="6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73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0665E-4D1F-47F2-C3DB-FA56AF32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F9815-FAB8-9C45-0079-D40C8A8D1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E22B59-6799-4BEC-42D4-D40E9638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7A89723-1E52-35B1-1E04-8B2AA516EDAB}"/>
              </a:ext>
            </a:extLst>
          </p:cNvPr>
          <p:cNvSpPr txBox="1">
            <a:spLocks/>
          </p:cNvSpPr>
          <p:nvPr/>
        </p:nvSpPr>
        <p:spPr>
          <a:xfrm>
            <a:off x="5768880" y="3905392"/>
            <a:ext cx="6073965" cy="561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/>
              <a:t>Define covariances and cross covariances</a:t>
            </a:r>
          </a:p>
          <a:p>
            <a:pPr algn="ctr"/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7338EE-B678-4C58-7803-64847699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31" y="2008626"/>
            <a:ext cx="3829337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8A8D523-FA90-4E6E-43CD-56AF1965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3" y="2025282"/>
            <a:ext cx="4621884" cy="7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F210C50C-6569-B89E-A2AA-949C49AF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913626"/>
            <a:ext cx="5610226" cy="6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16C99D6-C7A5-AE57-D056-A50F90E5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94900"/>
            <a:ext cx="4639138" cy="7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4743E4D-A181-8EA8-BBEA-98616FFAD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0238"/>
            <a:ext cx="4639138" cy="6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AFEB574-BEB6-74E6-44D6-87EB39148F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899879"/>
                <a:ext cx="11292843" cy="12055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600" dirty="0"/>
                  <a:t>“Since pressure is definitely not a linear function on vortex properties, we need to linearize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/>
                  <a:t> in order to compute the ensemble Kalman gain” [3]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AFEB574-BEB6-74E6-44D6-87EB39148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899879"/>
                <a:ext cx="11292843" cy="1205579"/>
              </a:xfrm>
              <a:prstGeom prst="rect">
                <a:avLst/>
              </a:prstGeom>
              <a:blipFill>
                <a:blip r:embed="rId8"/>
                <a:stretch>
                  <a:fillRect l="-917" t="-507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95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67CCA-79AF-BFD9-32F6-7697E7827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FF0F-349A-788C-8F8D-2EEAA4927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F2D20-DDC3-2D8F-03FC-3ECA27D4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12EED1-A544-4CB2-E710-C34F5613A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31" y="2008626"/>
            <a:ext cx="3829337" cy="78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FD260-99BC-47AF-F3FD-2FE61FAA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63" y="2025282"/>
            <a:ext cx="4621884" cy="7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CDC110FC-BD5A-1689-ACCF-1FDADECFF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913626"/>
            <a:ext cx="5610226" cy="6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CACAE7C-7D64-8B2A-9879-0A7B4BA4E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15" y="3880076"/>
            <a:ext cx="6094495" cy="5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BBC405D2-E062-3AF6-E3A5-DBD52C48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87" y="4920208"/>
            <a:ext cx="7301552" cy="45539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E8B7494-A318-4FCB-B27B-F8C5A2A3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94900"/>
            <a:ext cx="4639138" cy="7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83A2F1-E24F-7882-0CB3-5D2CCD99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5534390"/>
            <a:ext cx="2324100" cy="4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004CE2-3FD8-290A-C23A-0F271F61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0238"/>
            <a:ext cx="4639138" cy="6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A6072-AF6F-034B-C01E-DE5998BC6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899879"/>
                <a:ext cx="11292843" cy="12055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600" dirty="0"/>
                  <a:t>“Since pressure is definitely not a linear function on vortex properties, we need to linearize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600" dirty="0"/>
                  <a:t> in order to compute the ensemble Kalman gain” [3]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A6072-AF6F-034B-C01E-DE5998BC6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899879"/>
                <a:ext cx="11292843" cy="1205579"/>
              </a:xfrm>
              <a:prstGeom prst="rect">
                <a:avLst/>
              </a:prstGeom>
              <a:blipFill>
                <a:blip r:embed="rId11"/>
                <a:stretch>
                  <a:fillRect l="-917" t="-5076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6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5DE03-509B-D9E6-ECB9-2AB8CAF1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6701-0520-D72E-686C-BBAF3B141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92CE9C-C2F1-69F4-9350-415CAE06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Application, Comparison to </a:t>
            </a:r>
            <a:r>
              <a:rPr lang="en-US" sz="3200" dirty="0" err="1"/>
              <a:t>Crassidis</a:t>
            </a:r>
            <a:endParaRPr lang="en-US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9D9316-772B-545E-BB6E-FFE3E598C564}"/>
              </a:ext>
            </a:extLst>
          </p:cNvPr>
          <p:cNvSpPr txBox="1">
            <a:spLocks/>
          </p:cNvSpPr>
          <p:nvPr/>
        </p:nvSpPr>
        <p:spPr>
          <a:xfrm>
            <a:off x="838197" y="899879"/>
            <a:ext cx="11080533" cy="1205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i="1" dirty="0"/>
              <a:t>Do we need to linearize h?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0334E-5E48-0158-D776-390EE1E7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401" b="59196"/>
          <a:stretch/>
        </p:blipFill>
        <p:spPr>
          <a:xfrm>
            <a:off x="5400764" y="1425492"/>
            <a:ext cx="6367285" cy="505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3FD75-6B1F-4CF3-83F6-56F29FB89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22" b="-1024"/>
          <a:stretch/>
        </p:blipFill>
        <p:spPr>
          <a:xfrm>
            <a:off x="5400764" y="2124492"/>
            <a:ext cx="6367285" cy="2410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6DC78-ECF9-426D-BD7F-F1209EC85E9D}"/>
              </a:ext>
            </a:extLst>
          </p:cNvPr>
          <p:cNvSpPr txBox="1"/>
          <p:nvPr/>
        </p:nvSpPr>
        <p:spPr>
          <a:xfrm>
            <a:off x="838200" y="1495637"/>
            <a:ext cx="41295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derivation in </a:t>
            </a:r>
            <a:r>
              <a:rPr lang="en-US" sz="2400" dirty="0" err="1"/>
              <a:t>Crassidis</a:t>
            </a:r>
            <a:r>
              <a:rPr lang="en-US" sz="2400" dirty="0"/>
              <a:t> uses covariances from the ensembles only – does not include </a:t>
            </a:r>
            <a:r>
              <a:rPr lang="en-US" sz="2400" dirty="0" err="1"/>
              <a:t>Vk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paper’s authors are effectively reducing the gain by adding in variance from linearization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883AE0B-591B-D714-62D4-C56CEDA5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64" y="5204810"/>
            <a:ext cx="6661992" cy="41550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01565-5FE7-FEAB-5742-5D9994E43F9B}"/>
              </a:ext>
            </a:extLst>
          </p:cNvPr>
          <p:cNvSpPr/>
          <p:nvPr/>
        </p:nvSpPr>
        <p:spPr>
          <a:xfrm>
            <a:off x="7099300" y="5092700"/>
            <a:ext cx="2235200" cy="635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C84B9-06F8-1E48-8EFE-B7C143EAB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7856F-7A63-6F9B-ECB1-0B2BFA5AD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EF4BE8-1CFA-2F53-634B-4507D1B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Covariance inflation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FC8E74-7582-6D49-9CCD-83D34F5E0EB8}"/>
              </a:ext>
            </a:extLst>
          </p:cNvPr>
          <p:cNvSpPr txBox="1">
            <a:spLocks/>
          </p:cNvSpPr>
          <p:nvPr/>
        </p:nvSpPr>
        <p:spPr>
          <a:xfrm>
            <a:off x="838197" y="899879"/>
            <a:ext cx="11080533" cy="2529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In </a:t>
            </a:r>
            <a:r>
              <a:rPr lang="en-US" sz="2600" dirty="0" err="1"/>
              <a:t>EnKF’s</a:t>
            </a:r>
            <a:r>
              <a:rPr lang="en-US" sz="2600" dirty="0"/>
              <a:t>, the estimated gain is often a poor approximate for the true gain in high dimensional systems [5], leading to downward bias on the estimate of the posterior.</a:t>
            </a:r>
          </a:p>
          <a:p>
            <a:pPr marL="0" indent="0">
              <a:buNone/>
            </a:pPr>
            <a:r>
              <a:rPr lang="en-US" sz="2600" dirty="0"/>
              <a:t>Alleviated with </a:t>
            </a:r>
            <a:r>
              <a:rPr lang="en-US" sz="2600" i="1" dirty="0"/>
              <a:t>covariance inflation </a:t>
            </a:r>
            <a:r>
              <a:rPr lang="en-US" sz="2600" dirty="0"/>
              <a:t>[5, 6]</a:t>
            </a:r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24D9E0A-63D7-BF6A-FA58-96061A86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66" y="3090437"/>
            <a:ext cx="6287921" cy="47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3EC45-E7EA-4A38-B3D3-53DE00D93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87" y="3918133"/>
            <a:ext cx="7539674" cy="17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1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008C-5179-9C08-74F3-BE7914AA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EB41E-BF7C-1FDD-E7EF-6A573351C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F0905C-4BA8-20AA-FE68-DAD2FF1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ABEF-1730-280C-C760-9D4ADDCB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66015"/>
            <a:ext cx="4506311" cy="6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Simulation Cases</a:t>
            </a:r>
          </a:p>
          <a:p>
            <a:pPr algn="ctr"/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54B99CA-E99A-06B5-A60A-971E36F01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060435"/>
                <a:ext cx="10159316" cy="12055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600" b="1" dirty="0"/>
                  <a:t>Simulation</a:t>
                </a:r>
                <a:r>
                  <a:rPr lang="en-US" sz="2600" dirty="0"/>
                  <a:t>: Flow over a 20°flat plate at with Re = 500 over 6 sec.</a:t>
                </a:r>
              </a:p>
              <a:p>
                <a:pPr marL="0" indent="0">
                  <a:buNone/>
                </a:pPr>
                <a:r>
                  <a:rPr lang="en-US" sz="2600" b="1" dirty="0"/>
                  <a:t>Goal</a:t>
                </a:r>
                <a:r>
                  <a:rPr lang="en-US" sz="2600" dirty="0"/>
                  <a:t>: predict unsteady flow evolution over a high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/>
                  <a:t> plate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54B99CA-E99A-06B5-A60A-971E36F01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060435"/>
                <a:ext cx="10159316" cy="1205579"/>
              </a:xfrm>
              <a:prstGeom prst="rect">
                <a:avLst/>
              </a:prstGeom>
              <a:blipFill>
                <a:blip r:embed="rId3"/>
                <a:stretch>
                  <a:fillRect l="-102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E5D6E0-646A-15E1-54CB-F7CFE2ED8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819" y="2132903"/>
            <a:ext cx="6553768" cy="34445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A7BE0-352D-E274-5683-630AF1BEE99A}"/>
              </a:ext>
            </a:extLst>
          </p:cNvPr>
          <p:cNvSpPr txBox="1">
            <a:spLocks/>
          </p:cNvSpPr>
          <p:nvPr/>
        </p:nvSpPr>
        <p:spPr>
          <a:xfrm>
            <a:off x="838198" y="2988419"/>
            <a:ext cx="5257802" cy="199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600" dirty="0"/>
              <a:t>Pulse-Free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Single impulse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Two impulse at t = 3 and t = 5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EAEA2-DFEC-17D0-72DB-BDEA447C3CC6}"/>
              </a:ext>
            </a:extLst>
          </p:cNvPr>
          <p:cNvSpPr/>
          <p:nvPr/>
        </p:nvSpPr>
        <p:spPr>
          <a:xfrm rot="20409122">
            <a:off x="7377622" y="4076568"/>
            <a:ext cx="2466939" cy="604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A8187E-46B1-33F6-CE8D-888826424BFF}"/>
              </a:ext>
            </a:extLst>
          </p:cNvPr>
          <p:cNvCxnSpPr/>
          <p:nvPr/>
        </p:nvCxnSpPr>
        <p:spPr>
          <a:xfrm flipH="1">
            <a:off x="9781544" y="3742944"/>
            <a:ext cx="9179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C84753-9428-108E-1E85-42AF8C5A0BDE}"/>
              </a:ext>
            </a:extLst>
          </p:cNvPr>
          <p:cNvSpPr txBox="1">
            <a:spLocks/>
          </p:cNvSpPr>
          <p:nvPr/>
        </p:nvSpPr>
        <p:spPr>
          <a:xfrm>
            <a:off x="9328172" y="3921006"/>
            <a:ext cx="2742622" cy="89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i="1" dirty="0"/>
              <a:t>Impulse</a:t>
            </a:r>
            <a:r>
              <a:rPr lang="en-US" sz="2100" dirty="0"/>
              <a:t> models a gust or perturbation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0A643C-380D-DB81-D99B-CE3C6D119E9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9771289" y="2682240"/>
            <a:ext cx="642711" cy="10057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91D2B3-4171-85FA-631B-B38B3081DC0E}"/>
              </a:ext>
            </a:extLst>
          </p:cNvPr>
          <p:cNvCxnSpPr>
            <a:cxnSpLocks/>
          </p:cNvCxnSpPr>
          <p:nvPr/>
        </p:nvCxnSpPr>
        <p:spPr>
          <a:xfrm flipH="1" flipV="1">
            <a:off x="7440639" y="4553974"/>
            <a:ext cx="982001" cy="851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643C33A-817E-C51F-09C6-9E1EA7A5BE9D}"/>
              </a:ext>
            </a:extLst>
          </p:cNvPr>
          <p:cNvSpPr txBox="1">
            <a:spLocks/>
          </p:cNvSpPr>
          <p:nvPr/>
        </p:nvSpPr>
        <p:spPr>
          <a:xfrm>
            <a:off x="8254892" y="5235955"/>
            <a:ext cx="274262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i="1" dirty="0"/>
              <a:t>Trailing edge (TE)</a:t>
            </a:r>
            <a:endParaRPr lang="en-US" sz="21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B18F133-AB28-16A2-33F1-5E4B4132B6B1}"/>
              </a:ext>
            </a:extLst>
          </p:cNvPr>
          <p:cNvSpPr txBox="1">
            <a:spLocks/>
          </p:cNvSpPr>
          <p:nvPr/>
        </p:nvSpPr>
        <p:spPr>
          <a:xfrm>
            <a:off x="9096970" y="2174018"/>
            <a:ext cx="274262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i="1" dirty="0"/>
              <a:t>Leading edge (LE)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07818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2ED89-D32E-1BFA-8226-6E1F127C9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16D56-3635-A02D-FB76-9FD9B61CE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7ACDC1-48E6-3250-A625-0F9521F4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9C9C0-2DED-5DE9-7284-F980A184A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66015"/>
            <a:ext cx="4506311" cy="6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Simulation Cases</a:t>
            </a:r>
          </a:p>
          <a:p>
            <a:pPr algn="ctr"/>
            <a:endParaRPr lang="en-US" sz="26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439699F-5F7E-1129-0C67-9295C3C63440}"/>
              </a:ext>
            </a:extLst>
          </p:cNvPr>
          <p:cNvSpPr txBox="1">
            <a:spLocks/>
          </p:cNvSpPr>
          <p:nvPr/>
        </p:nvSpPr>
        <p:spPr>
          <a:xfrm>
            <a:off x="5846379" y="2266015"/>
            <a:ext cx="4506311" cy="60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u="sng" dirty="0"/>
              <a:t>Filtering Investigation</a:t>
            </a:r>
          </a:p>
          <a:p>
            <a:pPr algn="ctr"/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C07E709-2DFA-6EFF-E0B0-0D9C73BCB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060435"/>
                <a:ext cx="10159316" cy="12055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600" b="1" dirty="0"/>
                  <a:t>Simulation</a:t>
                </a:r>
                <a:r>
                  <a:rPr lang="en-US" sz="2600" dirty="0"/>
                  <a:t>: Flow over a 20°flat plate at with Re = 500 over 6 sec.</a:t>
                </a:r>
              </a:p>
              <a:p>
                <a:pPr marL="0" indent="0">
                  <a:buNone/>
                </a:pPr>
                <a:r>
                  <a:rPr lang="en-US" sz="2600" b="1" dirty="0"/>
                  <a:t>Goal</a:t>
                </a:r>
                <a:r>
                  <a:rPr lang="en-US" sz="2600" dirty="0"/>
                  <a:t>: predict unsteady flow evolution over a high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/>
                  <a:t> plate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C07E709-2DFA-6EFF-E0B0-0D9C73BCB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060435"/>
                <a:ext cx="10159316" cy="1205579"/>
              </a:xfrm>
              <a:prstGeom prst="rect">
                <a:avLst/>
              </a:prstGeom>
              <a:blipFill>
                <a:blip r:embed="rId3"/>
                <a:stretch>
                  <a:fillRect l="-102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B82070-D007-3735-4943-54DBF5F18F70}"/>
              </a:ext>
            </a:extLst>
          </p:cNvPr>
          <p:cNvCxnSpPr/>
          <p:nvPr/>
        </p:nvCxnSpPr>
        <p:spPr>
          <a:xfrm>
            <a:off x="3188043" y="3274541"/>
            <a:ext cx="321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EE004ACB-0D09-782D-AAA3-E9D818B2447E}"/>
              </a:ext>
            </a:extLst>
          </p:cNvPr>
          <p:cNvSpPr/>
          <p:nvPr/>
        </p:nvSpPr>
        <p:spPr>
          <a:xfrm>
            <a:off x="6549081" y="2873179"/>
            <a:ext cx="457200" cy="1772962"/>
          </a:xfrm>
          <a:prstGeom prst="leftBrace">
            <a:avLst>
              <a:gd name="adj1" fmla="val 8333"/>
              <a:gd name="adj2" fmla="val 2116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19757F-B0BB-A74A-982D-F47C3E8C7460}"/>
              </a:ext>
            </a:extLst>
          </p:cNvPr>
          <p:cNvSpPr txBox="1">
            <a:spLocks/>
          </p:cNvSpPr>
          <p:nvPr/>
        </p:nvSpPr>
        <p:spPr>
          <a:xfrm>
            <a:off x="6909484" y="2916425"/>
            <a:ext cx="5008181" cy="199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600" dirty="0"/>
              <a:t>No covariance inflation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Multiplicative inflation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Additive + Mult. inflation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5CE1E6-9DD8-8FAE-AD73-C2B6EE625855}"/>
              </a:ext>
            </a:extLst>
          </p:cNvPr>
          <p:cNvSpPr txBox="1">
            <a:spLocks/>
          </p:cNvSpPr>
          <p:nvPr/>
        </p:nvSpPr>
        <p:spPr>
          <a:xfrm>
            <a:off x="838198" y="2988419"/>
            <a:ext cx="5257802" cy="1991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600" dirty="0"/>
              <a:t>Pulse-Free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Single impulse at t = 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Two impulse at t = 3 and t = 5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0433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D3DEB-9C54-4970-4AAB-42E4E696E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11BA9-976C-BDA2-A0C8-2E7EF671D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32F79-F532-A923-6420-5D0280A9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8E09A-75DF-7143-54B9-2DB75AB56E68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2935149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first compared the 3 different filtering approaches to a high-fidelity CFD “ground truth” over the simulation time (N = 50).</a:t>
            </a:r>
          </a:p>
          <a:p>
            <a:pPr marL="0" indent="0">
              <a:buNone/>
            </a:pPr>
            <a:r>
              <a:rPr lang="en-US" sz="2400" b="1" dirty="0"/>
              <a:t>Right: t = 3 sec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DBF45-C268-FFEB-C8B0-4306071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28" y="982768"/>
            <a:ext cx="7925487" cy="4892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3C4F9C-180F-6000-4D51-8AB2CDBB8052}"/>
              </a:ext>
            </a:extLst>
          </p:cNvPr>
          <p:cNvSpPr txBox="1"/>
          <p:nvPr/>
        </p:nvSpPr>
        <p:spPr>
          <a:xfrm>
            <a:off x="4996180" y="5726598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Blob filtering and estimation with the </a:t>
            </a:r>
            <a:r>
              <a:rPr lang="en-US" sz="1600" dirty="0" err="1"/>
              <a:t>EnKF</a:t>
            </a:r>
            <a:r>
              <a:rPr lang="en-US" sz="1600" dirty="0"/>
              <a:t>, t = 3 sec.</a:t>
            </a:r>
          </a:p>
        </p:txBody>
      </p:sp>
    </p:spTree>
    <p:extLst>
      <p:ext uri="{BB962C8B-B14F-4D97-AF65-F5344CB8AC3E}">
        <p14:creationId xmlns:p14="http://schemas.microsoft.com/office/powerpoint/2010/main" val="20854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65C2-0060-D52C-88CA-287A367B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AF875-18A5-DC27-7051-813F2CDCF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F5D078-517C-59C5-3B75-5C8F981F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D95878-D058-8B41-0047-33FD3DDE4870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2935149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first compared the 3 different filtering approaches to a high-fidelity CFD “ground truth” over the simulation time (N = 50).</a:t>
            </a:r>
          </a:p>
          <a:p>
            <a:pPr marL="0" indent="0">
              <a:buNone/>
            </a:pPr>
            <a:r>
              <a:rPr lang="en-US" sz="2400" b="1" dirty="0"/>
              <a:t>Right: t = 3.5 sec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928933-5671-9BC7-5181-36192FD8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39" y="1015792"/>
            <a:ext cx="7742591" cy="47857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50276C-291D-2BD2-E5A6-4362E6153043}"/>
              </a:ext>
            </a:extLst>
          </p:cNvPr>
          <p:cNvSpPr txBox="1"/>
          <p:nvPr/>
        </p:nvSpPr>
        <p:spPr>
          <a:xfrm>
            <a:off x="4996180" y="5726598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Blob filtering and estimation with the </a:t>
            </a:r>
            <a:r>
              <a:rPr lang="en-US" sz="1600" dirty="0" err="1"/>
              <a:t>EnKF</a:t>
            </a:r>
            <a:r>
              <a:rPr lang="en-US" sz="1600" dirty="0"/>
              <a:t>, t = 3.5 sec.</a:t>
            </a:r>
          </a:p>
        </p:txBody>
      </p:sp>
    </p:spTree>
    <p:extLst>
      <p:ext uri="{BB962C8B-B14F-4D97-AF65-F5344CB8AC3E}">
        <p14:creationId xmlns:p14="http://schemas.microsoft.com/office/powerpoint/2010/main" val="21773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ED38-141B-9E5E-B6A2-52A975596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17C58-1823-5058-6D00-1990921BE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038262-1EB1-24E4-E338-CEAEC6A3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898D88-BB3F-E34E-D98C-5F783A8931A9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2935149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first compared the 3 different filtering approaches to a high-fidelity CFD “ground truth” over the simulation time (N = 50).</a:t>
            </a:r>
          </a:p>
          <a:p>
            <a:pPr marL="0" indent="0">
              <a:buNone/>
            </a:pPr>
            <a:r>
              <a:rPr lang="en-US" sz="2400" b="1" dirty="0"/>
              <a:t>Right: t = 4 sec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1128C-F1AC-93B8-E1CA-C46E0AEF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787" y="990388"/>
            <a:ext cx="7818798" cy="4877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9167F-FA45-EB6E-29C7-38AD36FDCAC8}"/>
              </a:ext>
            </a:extLst>
          </p:cNvPr>
          <p:cNvSpPr txBox="1"/>
          <p:nvPr/>
        </p:nvSpPr>
        <p:spPr>
          <a:xfrm>
            <a:off x="4996180" y="5726598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Blob filtering and estimation with the </a:t>
            </a:r>
            <a:r>
              <a:rPr lang="en-US" sz="1600" dirty="0" err="1"/>
              <a:t>EnKF</a:t>
            </a:r>
            <a:r>
              <a:rPr lang="en-US" sz="1600" dirty="0"/>
              <a:t>, t = 4 sec.</a:t>
            </a:r>
          </a:p>
        </p:txBody>
      </p:sp>
    </p:spTree>
    <p:extLst>
      <p:ext uri="{BB962C8B-B14F-4D97-AF65-F5344CB8AC3E}">
        <p14:creationId xmlns:p14="http://schemas.microsoft.com/office/powerpoint/2010/main" val="43255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6902-A84E-FDBE-9033-FE6C2EB3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1872-BDEA-7A0A-28D4-7E2BC8AE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884499"/>
          </a:xfrm>
        </p:spPr>
        <p:txBody>
          <a:bodyPr>
            <a:normAutofit/>
          </a:bodyPr>
          <a:lstStyle/>
          <a:p>
            <a:r>
              <a:rPr lang="en-US" sz="2600" dirty="0"/>
              <a:t>Introduction and background</a:t>
            </a:r>
          </a:p>
          <a:p>
            <a:pPr lvl="1"/>
            <a:r>
              <a:rPr lang="en-US" sz="2200" dirty="0"/>
              <a:t>Vortex modeling</a:t>
            </a:r>
          </a:p>
          <a:p>
            <a:pPr lvl="1"/>
            <a:r>
              <a:rPr lang="en-US" sz="2200" dirty="0"/>
              <a:t>Ensemble Kalman Filter (</a:t>
            </a:r>
            <a:r>
              <a:rPr lang="en-US" sz="2200" dirty="0" err="1"/>
              <a:t>EnKF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Goals of the work</a:t>
            </a:r>
          </a:p>
          <a:p>
            <a:r>
              <a:rPr lang="en-US" sz="2600" dirty="0"/>
              <a:t>Approach</a:t>
            </a:r>
          </a:p>
          <a:p>
            <a:pPr lvl="1"/>
            <a:r>
              <a:rPr lang="en-US" sz="2200" dirty="0"/>
              <a:t>Dynamic and measurement models</a:t>
            </a:r>
          </a:p>
          <a:p>
            <a:pPr lvl="1"/>
            <a:r>
              <a:rPr lang="en-US" sz="2200" dirty="0"/>
              <a:t>Filter application + variance inflation</a:t>
            </a:r>
          </a:p>
          <a:p>
            <a:r>
              <a:rPr lang="en-US" sz="2600" dirty="0"/>
              <a:t>Simulations</a:t>
            </a:r>
          </a:p>
          <a:p>
            <a:r>
              <a:rPr lang="en-US" sz="2600" dirty="0"/>
              <a:t>Conclusion and future directions</a:t>
            </a:r>
          </a:p>
          <a:p>
            <a:r>
              <a:rPr lang="en-US" sz="2600" dirty="0"/>
              <a:t>Appendix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AED2-3646-869B-44A3-46963E532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51D7B6-75B4-7436-D8B4-486FDDCAB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Paper Outline</a:t>
            </a:r>
          </a:p>
        </p:txBody>
      </p:sp>
    </p:spTree>
    <p:extLst>
      <p:ext uri="{BB962C8B-B14F-4D97-AF65-F5344CB8AC3E}">
        <p14:creationId xmlns:p14="http://schemas.microsoft.com/office/powerpoint/2010/main" val="227495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746B-EF42-0ECA-A5B3-769DFD5C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C0F5C-FCD7-8FBD-E828-9B974C4A2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068E8E-98EA-E363-0248-401B54C4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EEB969-6D42-1882-10FA-A28A9D382266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2935149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first compared the 3 different filtering approaches to a high-fidelity CFD “ground truth” over the simulation time (N = 50).</a:t>
            </a:r>
          </a:p>
          <a:p>
            <a:pPr marL="0" indent="0">
              <a:buNone/>
            </a:pPr>
            <a:r>
              <a:rPr lang="en-US" sz="2400" b="1" dirty="0"/>
              <a:t>Right: t = 5 sec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AE53-06B3-66EC-5B55-B54E6B2B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7" y="995472"/>
            <a:ext cx="7674005" cy="4785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B2141-5294-3CE2-62DB-87DB0E84DE87}"/>
              </a:ext>
            </a:extLst>
          </p:cNvPr>
          <p:cNvSpPr txBox="1"/>
          <p:nvPr/>
        </p:nvSpPr>
        <p:spPr>
          <a:xfrm>
            <a:off x="4996180" y="5726598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Blob filtering and estimation with the </a:t>
            </a:r>
            <a:r>
              <a:rPr lang="en-US" sz="1600" dirty="0" err="1"/>
              <a:t>EnKF</a:t>
            </a:r>
            <a:r>
              <a:rPr lang="en-US" sz="1600" dirty="0"/>
              <a:t>, t = 5 sec.</a:t>
            </a:r>
          </a:p>
        </p:txBody>
      </p:sp>
    </p:spTree>
    <p:extLst>
      <p:ext uri="{BB962C8B-B14F-4D97-AF65-F5344CB8AC3E}">
        <p14:creationId xmlns:p14="http://schemas.microsoft.com/office/powerpoint/2010/main" val="140695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8D66-1AAE-4393-F8AB-88099426D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88D13-4374-DDEE-70CC-E12C253E2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5CCC06-9A13-97D2-0542-4E135283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26E730-50D5-1DAE-CBA6-F8A434318B0B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87122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then compared the pressure distribution along the plate – </a:t>
            </a:r>
            <a:r>
              <a:rPr lang="en-US" sz="2400" i="1" dirty="0"/>
              <a:t>this is critical to estimate in most applications!</a:t>
            </a:r>
            <a:endParaRPr lang="en-US" sz="2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0A629-96AE-4254-23AA-336A6515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12" t="33281" r="12551" b="23032"/>
          <a:stretch/>
        </p:blipFill>
        <p:spPr>
          <a:xfrm>
            <a:off x="9197797" y="190517"/>
            <a:ext cx="2817691" cy="1285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972202-F5F2-0A22-549E-9F7C42F49114}"/>
              </a:ext>
            </a:extLst>
          </p:cNvPr>
          <p:cNvSpPr/>
          <p:nvPr/>
        </p:nvSpPr>
        <p:spPr>
          <a:xfrm rot="20409122">
            <a:off x="9763815" y="846638"/>
            <a:ext cx="2064025" cy="6220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C97C6-4DAE-6BE5-528D-A736841C4B83}"/>
              </a:ext>
            </a:extLst>
          </p:cNvPr>
          <p:cNvSpPr txBox="1">
            <a:spLocks/>
          </p:cNvSpPr>
          <p:nvPr/>
        </p:nvSpPr>
        <p:spPr>
          <a:xfrm>
            <a:off x="11702081" y="620718"/>
            <a:ext cx="48579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i="1" dirty="0"/>
              <a:t>LE</a:t>
            </a:r>
            <a:endParaRPr lang="en-US" sz="2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668516-11A4-9486-1B02-43AACF481045}"/>
              </a:ext>
            </a:extLst>
          </p:cNvPr>
          <p:cNvSpPr txBox="1">
            <a:spLocks/>
          </p:cNvSpPr>
          <p:nvPr/>
        </p:nvSpPr>
        <p:spPr>
          <a:xfrm>
            <a:off x="9814560" y="1306075"/>
            <a:ext cx="48579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i="1" dirty="0"/>
              <a:t>TE</a:t>
            </a:r>
            <a:endParaRPr lang="en-US" sz="2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045FDC-91F1-93DC-8341-3EFFB89249EE}"/>
              </a:ext>
            </a:extLst>
          </p:cNvPr>
          <p:cNvGrpSpPr/>
          <p:nvPr/>
        </p:nvGrpSpPr>
        <p:grpSpPr>
          <a:xfrm>
            <a:off x="725487" y="1949313"/>
            <a:ext cx="10533063" cy="3651299"/>
            <a:chOff x="725487" y="1949313"/>
            <a:chExt cx="10533063" cy="3651299"/>
          </a:xfrm>
        </p:grpSpPr>
        <p:pic>
          <p:nvPicPr>
            <p:cNvPr id="2" name="Picture 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DEC0B31-4EBC-2224-A294-7EB82DC7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5087"/>
            <a:stretch/>
          </p:blipFill>
          <p:spPr>
            <a:xfrm>
              <a:off x="725487" y="1949314"/>
              <a:ext cx="5162550" cy="2923571"/>
            </a:xfrm>
            <a:prstGeom prst="rect">
              <a:avLst/>
            </a:prstGeom>
          </p:spPr>
        </p:pic>
        <p:pic>
          <p:nvPicPr>
            <p:cNvPr id="3" name="Picture 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5B62918-0DC6-3DAF-6E5A-67728A5AE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4327" b="10760"/>
            <a:stretch/>
          </p:blipFill>
          <p:spPr>
            <a:xfrm>
              <a:off x="6096000" y="1949313"/>
              <a:ext cx="5162550" cy="2923571"/>
            </a:xfrm>
            <a:prstGeom prst="rect">
              <a:avLst/>
            </a:prstGeom>
          </p:spPr>
        </p:pic>
        <p:pic>
          <p:nvPicPr>
            <p:cNvPr id="12" name="Picture 11" descr="A screenshot of a graph&#10;&#10;Description automatically generated">
              <a:extLst>
                <a:ext uri="{FF2B5EF4-FFF2-40B4-BE49-F238E27FC236}">
                  <a16:creationId xmlns:a16="http://schemas.microsoft.com/office/drawing/2014/main" id="{3929D4E1-D280-D2F7-E295-F5A7C80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2" t="90144" r="-162" b="-749"/>
            <a:stretch/>
          </p:blipFill>
          <p:spPr>
            <a:xfrm>
              <a:off x="3410744" y="4910284"/>
              <a:ext cx="5162550" cy="69032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2F7127-3BE3-C64F-BA9E-92A9C789F110}"/>
              </a:ext>
            </a:extLst>
          </p:cNvPr>
          <p:cNvSpPr txBox="1"/>
          <p:nvPr/>
        </p:nvSpPr>
        <p:spPr>
          <a:xfrm>
            <a:off x="2842260" y="5585393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Estimated plate pressure distributions across simulation time</a:t>
            </a:r>
          </a:p>
        </p:txBody>
      </p:sp>
    </p:spTree>
    <p:extLst>
      <p:ext uri="{BB962C8B-B14F-4D97-AF65-F5344CB8AC3E}">
        <p14:creationId xmlns:p14="http://schemas.microsoft.com/office/powerpoint/2010/main" val="119689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DBDB1-5BB4-FFA7-2390-3E5510469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7A2AC-E9E3-4BFD-D2EE-94DD0A878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7CA063-E816-8994-E07A-ED077C95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EF2665-C8A4-ED2D-6449-34ED9A7E2096}"/>
              </a:ext>
            </a:extLst>
          </p:cNvPr>
          <p:cNvSpPr txBox="1">
            <a:spLocks/>
          </p:cNvSpPr>
          <p:nvPr/>
        </p:nvSpPr>
        <p:spPr>
          <a:xfrm>
            <a:off x="838198" y="880844"/>
            <a:ext cx="10515602" cy="51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then present the ensemble covariances for the 3 cases.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E851D2-F8C5-6BF0-8E7B-9C0DE8DA3C45}"/>
              </a:ext>
            </a:extLst>
          </p:cNvPr>
          <p:cNvGrpSpPr/>
          <p:nvPr/>
        </p:nvGrpSpPr>
        <p:grpSpPr>
          <a:xfrm>
            <a:off x="506978" y="1441665"/>
            <a:ext cx="10967791" cy="4541744"/>
            <a:chOff x="506978" y="1441665"/>
            <a:chExt cx="10967791" cy="45417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2B40F9-2BC4-DE15-0199-2AC43220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956" r="2432"/>
            <a:stretch/>
          </p:blipFill>
          <p:spPr>
            <a:xfrm>
              <a:off x="1137659" y="1821635"/>
              <a:ext cx="3078554" cy="20777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AA675A-F0FC-432C-B61C-B197A5B7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047"/>
            <a:stretch/>
          </p:blipFill>
          <p:spPr>
            <a:xfrm>
              <a:off x="1136038" y="3767325"/>
              <a:ext cx="3263896" cy="21742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A416A3-CFCC-9A48-879A-EEF5748E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799"/>
            <a:stretch/>
          </p:blipFill>
          <p:spPr>
            <a:xfrm>
              <a:off x="4493575" y="1815383"/>
              <a:ext cx="3149097" cy="21215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C9F073-4E7B-102D-212C-D31F781C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656"/>
            <a:stretch/>
          </p:blipFill>
          <p:spPr>
            <a:xfrm>
              <a:off x="4539823" y="3759701"/>
              <a:ext cx="3224987" cy="222370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E80F2E-B9F5-489D-5D65-DFA4E159C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814"/>
            <a:stretch/>
          </p:blipFill>
          <p:spPr>
            <a:xfrm>
              <a:off x="7844156" y="1821635"/>
              <a:ext cx="3132555" cy="211525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CD6251-FD5D-28BC-DF42-2CC84EA6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086"/>
            <a:stretch/>
          </p:blipFill>
          <p:spPr>
            <a:xfrm>
              <a:off x="7874219" y="3743569"/>
              <a:ext cx="3330136" cy="2223709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A2F0C48-8E1E-DF4F-C3F1-3633E58A243D}"/>
                </a:ext>
              </a:extLst>
            </p:cNvPr>
            <p:cNvSpPr txBox="1">
              <a:spLocks/>
            </p:cNvSpPr>
            <p:nvPr/>
          </p:nvSpPr>
          <p:spPr>
            <a:xfrm>
              <a:off x="1945638" y="1441665"/>
              <a:ext cx="1935482" cy="5110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u="sng" dirty="0">
                  <a:latin typeface="Cambria" panose="02040503050406030204" pitchFamily="18" charset="0"/>
                  <a:ea typeface="Cambria" panose="02040503050406030204" pitchFamily="18" charset="0"/>
                </a:rPr>
                <a:t>No inflation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2AC8D46D-E861-A26F-EAA3-BFC4E13C49E0}"/>
                </a:ext>
              </a:extLst>
            </p:cNvPr>
            <p:cNvSpPr txBox="1">
              <a:spLocks/>
            </p:cNvSpPr>
            <p:nvPr/>
          </p:nvSpPr>
          <p:spPr>
            <a:xfrm>
              <a:off x="5400038" y="1441665"/>
              <a:ext cx="1935482" cy="5110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u="sng" dirty="0">
                  <a:latin typeface="Cambria" panose="02040503050406030204" pitchFamily="18" charset="0"/>
                  <a:ea typeface="Cambria" panose="02040503050406030204" pitchFamily="18" charset="0"/>
                </a:rPr>
                <a:t>Mult. inflation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8E1E048-39A7-CC32-6970-22C92A3EC22C}"/>
                </a:ext>
              </a:extLst>
            </p:cNvPr>
            <p:cNvSpPr txBox="1">
              <a:spLocks/>
            </p:cNvSpPr>
            <p:nvPr/>
          </p:nvSpPr>
          <p:spPr>
            <a:xfrm>
              <a:off x="8041308" y="1472149"/>
              <a:ext cx="3213101" cy="5110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u="sng" dirty="0">
                  <a:latin typeface="Cambria" panose="02040503050406030204" pitchFamily="18" charset="0"/>
                  <a:ea typeface="Cambria" panose="02040503050406030204" pitchFamily="18" charset="0"/>
                </a:rPr>
                <a:t>Mult. + Additive inflation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67FF38AA-2601-D017-1A01-DE15D0989F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6200000">
                  <a:off x="-205225" y="2439890"/>
                  <a:ext cx="1935482" cy="5110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67FF38AA-2601-D017-1A01-DE15D0989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205225" y="2439890"/>
                  <a:ext cx="1935482" cy="5110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602B0295-FA2C-DD96-AF3C-119D621C2B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 rot="16200000">
                  <a:off x="-205225" y="4375372"/>
                  <a:ext cx="1935482" cy="5110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LESP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602B0295-FA2C-DD96-AF3C-119D621C2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205225" y="4375372"/>
                  <a:ext cx="1935482" cy="5110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5EFFF560-0C86-2DDF-8651-A55F3A0C39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18318" y="2169331"/>
                  <a:ext cx="1935482" cy="5110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5EFFF560-0C86-2DDF-8651-A55F3A0C3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8318" y="2169331"/>
                  <a:ext cx="1935482" cy="5110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93CAA1A8-5D90-8C01-83D8-EE6FAEDFF0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39287" y="4049110"/>
                  <a:ext cx="1935482" cy="5110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93CAA1A8-5D90-8C01-83D8-EE6FAEDFF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9287" y="4049110"/>
                  <a:ext cx="1935482" cy="51107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ontent Placeholder 2">
                  <a:extLst>
                    <a:ext uri="{FF2B5EF4-FFF2-40B4-BE49-F238E27FC236}">
                      <a16:creationId xmlns:a16="http://schemas.microsoft.com/office/drawing/2014/main" id="{55020B94-AE51-9EA9-E36A-CDB5AE8B97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13379" y="4905259"/>
                  <a:ext cx="1935482" cy="5110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−16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Content Placeholder 2">
                  <a:extLst>
                    <a:ext uri="{FF2B5EF4-FFF2-40B4-BE49-F238E27FC236}">
                      <a16:creationId xmlns:a16="http://schemas.microsoft.com/office/drawing/2014/main" id="{55020B94-AE51-9EA9-E36A-CDB5AE8B9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379" y="4905259"/>
                  <a:ext cx="1935482" cy="5110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ontent Placeholder 2">
                  <a:extLst>
                    <a:ext uri="{FF2B5EF4-FFF2-40B4-BE49-F238E27FC236}">
                      <a16:creationId xmlns:a16="http://schemas.microsoft.com/office/drawing/2014/main" id="{B84391CD-295B-C99C-6562-282471DFA9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919641" y="2287878"/>
                  <a:ext cx="1935482" cy="5110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Content Placeholder 2">
                  <a:extLst>
                    <a:ext uri="{FF2B5EF4-FFF2-40B4-BE49-F238E27FC236}">
                      <a16:creationId xmlns:a16="http://schemas.microsoft.com/office/drawing/2014/main" id="{B84391CD-295B-C99C-6562-282471DFA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641" y="2287878"/>
                  <a:ext cx="1935482" cy="51107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451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BAA8B-A867-80C2-F46F-645C54AED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27D80-FE2E-23F5-7BB6-7C41A422C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D089DC-1DC6-D06E-9BD1-3EB3C3B0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142B08-FC8E-DB63-E6CC-3CD8998110C8}"/>
              </a:ext>
            </a:extLst>
          </p:cNvPr>
          <p:cNvSpPr txBox="1">
            <a:spLocks/>
          </p:cNvSpPr>
          <p:nvPr/>
        </p:nvSpPr>
        <p:spPr>
          <a:xfrm>
            <a:off x="838198" y="880844"/>
            <a:ext cx="10515602" cy="51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Finally, the authors plot particle count and the </a:t>
            </a:r>
            <a:r>
              <a:rPr lang="en-US" sz="2400"/>
              <a:t>estimated critical LESP</a:t>
            </a:r>
            <a:endParaRPr lang="en-US" sz="24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335A114-3DEC-7E8B-01F5-E19F5C442187}"/>
              </a:ext>
            </a:extLst>
          </p:cNvPr>
          <p:cNvSpPr txBox="1">
            <a:spLocks/>
          </p:cNvSpPr>
          <p:nvPr/>
        </p:nvSpPr>
        <p:spPr>
          <a:xfrm>
            <a:off x="7555955" y="1348114"/>
            <a:ext cx="3213101" cy="51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u="sng" dirty="0"/>
              <a:t>Mult. + Additive inflation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EBD5B-289A-9C08-0A71-4E2CCC42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76" y="1640577"/>
            <a:ext cx="5871610" cy="2047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A8D9F0-4946-5BE4-2BC8-1DDA8B44C8EE}"/>
              </a:ext>
            </a:extLst>
          </p:cNvPr>
          <p:cNvSpPr txBox="1"/>
          <p:nvPr/>
        </p:nvSpPr>
        <p:spPr>
          <a:xfrm>
            <a:off x="7184571" y="2127760"/>
            <a:ext cx="3955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Number of blobs through the simulation under additive and multiplicative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36244-769F-4327-97B1-CFDEB25F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98" y="3688480"/>
            <a:ext cx="5803988" cy="197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A5F3F-6349-343D-2F40-6FD2059038BA}"/>
              </a:ext>
            </a:extLst>
          </p:cNvPr>
          <p:cNvSpPr txBox="1"/>
          <p:nvPr/>
        </p:nvSpPr>
        <p:spPr>
          <a:xfrm>
            <a:off x="7336971" y="3921593"/>
            <a:ext cx="39558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estimated critical LESP through time shows a roughly constant value – agrees with [7] that critical LESP is mostly dependent on Reynolds number!</a:t>
            </a:r>
          </a:p>
        </p:txBody>
      </p:sp>
    </p:spTree>
    <p:extLst>
      <p:ext uri="{BB962C8B-B14F-4D97-AF65-F5344CB8AC3E}">
        <p14:creationId xmlns:p14="http://schemas.microsoft.com/office/powerpoint/2010/main" val="182768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0512-0B8C-B21A-09D2-9DDA7E9A8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D517-F9EC-D0C8-FDA7-251C45D7D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09841B-EDCC-A1A1-7E50-C347A47D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Pulse-free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397B77-842D-EAB5-EC17-B74A06710BB0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Some initial conclusions:</a:t>
            </a:r>
          </a:p>
          <a:p>
            <a:r>
              <a:rPr lang="en-US" sz="2400" dirty="0"/>
              <a:t>The collapse of LESP covariance and crisscrossing of pressure distribution means the </a:t>
            </a:r>
            <a:r>
              <a:rPr lang="en-US" sz="2400" i="1" u="sng" dirty="0" err="1"/>
              <a:t>EnKF</a:t>
            </a:r>
            <a:r>
              <a:rPr lang="en-US" sz="2400" i="1" u="sng" dirty="0"/>
              <a:t> is ignoring measurement information without </a:t>
            </a:r>
            <a:r>
              <a:rPr lang="en-US" sz="2400" i="1" u="sng" dirty="0" err="1"/>
              <a:t>Cov</a:t>
            </a:r>
            <a:r>
              <a:rPr lang="en-US" sz="2400" i="1" u="sng" dirty="0"/>
              <a:t>. Inf</a:t>
            </a:r>
            <a:r>
              <a:rPr lang="en-US" sz="2400" dirty="0"/>
              <a:t>. </a:t>
            </a:r>
          </a:p>
          <a:p>
            <a:r>
              <a:rPr lang="en-US" sz="2400" dirty="0"/>
              <a:t>Further, the LESP mismodeling means the filter can only move existing blobs to match pressure distributions – this is not sufficient!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0A27C-E5EA-70F1-E106-0A36D2BF20E7}"/>
              </a:ext>
            </a:extLst>
          </p:cNvPr>
          <p:cNvSpPr txBox="1"/>
          <p:nvPr/>
        </p:nvSpPr>
        <p:spPr>
          <a:xfrm>
            <a:off x="838200" y="3101189"/>
            <a:ext cx="101905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filter can successfully operate with reduced dimensionality and keeps the number of blobs generally stable </a:t>
            </a:r>
            <a:r>
              <a:rPr lang="en-US" sz="2600" b="1" dirty="0">
                <a:sym typeface="Wingdings" panose="05000000000000000000" pitchFamily="2" charset="2"/>
              </a:rPr>
              <a:t>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05419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EAE2B-602A-E874-2F88-9DEC4485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840CD-0418-ACC8-B30D-99C68741B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F1BBB1-84C5-A3DC-8355-7A1C06C8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Single Pulse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0FA48B-8616-2DD9-D2C8-367F02BDA66D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D05402-CA62-55FF-C7FC-9A95B04DEA31}"/>
              </a:ext>
            </a:extLst>
          </p:cNvPr>
          <p:cNvGrpSpPr/>
          <p:nvPr/>
        </p:nvGrpSpPr>
        <p:grpSpPr>
          <a:xfrm>
            <a:off x="568348" y="1119787"/>
            <a:ext cx="4740456" cy="4993675"/>
            <a:chOff x="568348" y="1178292"/>
            <a:chExt cx="4740456" cy="49936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4BCAB9-AE9C-705C-07A7-56A9FD59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4963"/>
            <a:stretch/>
          </p:blipFill>
          <p:spPr>
            <a:xfrm>
              <a:off x="583995" y="1178292"/>
              <a:ext cx="4724809" cy="40244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1C717B1-5877-5C03-E19C-F2CC71CCD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6806" b="11192"/>
            <a:stretch/>
          </p:blipFill>
          <p:spPr>
            <a:xfrm>
              <a:off x="583995" y="3882238"/>
              <a:ext cx="4724809" cy="13614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C66495-E2D5-BFC8-2055-E9DF6095D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32" t="88791" r="632" b="-3509"/>
            <a:stretch/>
          </p:blipFill>
          <p:spPr>
            <a:xfrm>
              <a:off x="568348" y="5261269"/>
              <a:ext cx="4724809" cy="91069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189C1D3-EF63-CA44-7AF5-6B8D4EE4C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083" y="2491852"/>
            <a:ext cx="6041920" cy="30099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876C46-2982-D884-FAF9-AB41561320BF}"/>
              </a:ext>
            </a:extLst>
          </p:cNvPr>
          <p:cNvSpPr txBox="1"/>
          <p:nvPr/>
        </p:nvSpPr>
        <p:spPr>
          <a:xfrm>
            <a:off x="5749151" y="1219116"/>
            <a:ext cx="6041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impulse is applied to the plate at t = 3 sec. Qualitative results validate the pulse-free case.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ACCCB-A3E2-7EB8-6C4F-564BD7F99F86}"/>
              </a:ext>
            </a:extLst>
          </p:cNvPr>
          <p:cNvSpPr txBox="1"/>
          <p:nvPr/>
        </p:nvSpPr>
        <p:spPr>
          <a:xfrm>
            <a:off x="5547360" y="5423134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Force on the plate under additive and multiplicative noise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98917C-4C97-C34B-9379-FCFB32E78DCC}"/>
              </a:ext>
            </a:extLst>
          </p:cNvPr>
          <p:cNvCxnSpPr>
            <a:cxnSpLocks/>
          </p:cNvCxnSpPr>
          <p:nvPr/>
        </p:nvCxnSpPr>
        <p:spPr>
          <a:xfrm flipH="1">
            <a:off x="9867900" y="3314700"/>
            <a:ext cx="774700" cy="5675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1CD32-4DA1-1C70-6DA6-F7B216A86489}"/>
              </a:ext>
            </a:extLst>
          </p:cNvPr>
          <p:cNvSpPr txBox="1">
            <a:spLocks/>
          </p:cNvSpPr>
          <p:nvPr/>
        </p:nvSpPr>
        <p:spPr>
          <a:xfrm>
            <a:off x="10066802" y="3587886"/>
            <a:ext cx="274262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/>
              <a:t>Filter</a:t>
            </a:r>
            <a:endParaRPr lang="en-US" sz="1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679F0-21B1-0DED-09BB-0D590E452CFF}"/>
              </a:ext>
            </a:extLst>
          </p:cNvPr>
          <p:cNvCxnSpPr>
            <a:cxnSpLocks/>
          </p:cNvCxnSpPr>
          <p:nvPr/>
        </p:nvCxnSpPr>
        <p:spPr>
          <a:xfrm flipH="1">
            <a:off x="10286422" y="3808844"/>
            <a:ext cx="774700" cy="2048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ABA8D1-EE5A-82C5-409F-7C4E34B806C3}"/>
              </a:ext>
            </a:extLst>
          </p:cNvPr>
          <p:cNvSpPr txBox="1">
            <a:spLocks/>
          </p:cNvSpPr>
          <p:nvPr/>
        </p:nvSpPr>
        <p:spPr>
          <a:xfrm>
            <a:off x="9594929" y="3043630"/>
            <a:ext cx="274262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/>
              <a:t>CFD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61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0BCBC-6CC7-246A-9762-9E2E294B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0F5DC-CB37-6B3F-E480-9A21739F4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7EABA2-2F5C-8052-4391-A46DA4F1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Single Pulse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77FC14-B1C7-5757-DD91-CD6C7916EBC0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696480-6CFD-B129-A079-C3A8BD01C917}"/>
              </a:ext>
            </a:extLst>
          </p:cNvPr>
          <p:cNvGrpSpPr/>
          <p:nvPr/>
        </p:nvGrpSpPr>
        <p:grpSpPr>
          <a:xfrm>
            <a:off x="838200" y="1130895"/>
            <a:ext cx="10656581" cy="3793662"/>
            <a:chOff x="838200" y="1130895"/>
            <a:chExt cx="10656581" cy="37936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51C718-188E-379B-37C8-94B52278F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130895"/>
              <a:ext cx="5296359" cy="294157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053F1E-6F6E-A4DE-B675-F982F487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19"/>
            <a:stretch/>
          </p:blipFill>
          <p:spPr>
            <a:xfrm>
              <a:off x="6095999" y="1159951"/>
              <a:ext cx="5398782" cy="30939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273DE0-4DF2-534E-F694-35429AAD1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4026" y="4253939"/>
              <a:ext cx="4968671" cy="67061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278BD7-5676-29D2-BC23-7130B4422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8683" y="4044762"/>
              <a:ext cx="990686" cy="16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92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26EF-2079-0A5B-141A-B90242588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EE20F-205B-689F-C177-23B7D386A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CB7181-CCD9-3B21-8BBB-8355AE82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Two Pulses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BDF4CF-B1AF-5B99-57B5-0ED193FA517B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7D0CA-EC14-902B-E09A-4893C6CEBB8D}"/>
              </a:ext>
            </a:extLst>
          </p:cNvPr>
          <p:cNvSpPr txBox="1"/>
          <p:nvPr/>
        </p:nvSpPr>
        <p:spPr>
          <a:xfrm>
            <a:off x="5749151" y="1219116"/>
            <a:ext cx="60419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impulse is applied to the plate at t = 3 and t = 5 sec. Qualitative results validate the pulse-free and the single pulse case.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65A83-E286-64BD-C6A5-6D8D17F871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666"/>
          <a:stretch/>
        </p:blipFill>
        <p:spPr>
          <a:xfrm>
            <a:off x="472762" y="921751"/>
            <a:ext cx="4839119" cy="2674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2E34E-FECD-FB24-1246-7DBD9F24B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260" y="2394768"/>
            <a:ext cx="6187976" cy="3170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FC54C-DB7F-206E-D87A-5EEE713B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" t="66339" r="-111" b="-9673"/>
          <a:stretch/>
        </p:blipFill>
        <p:spPr>
          <a:xfrm>
            <a:off x="472762" y="3596641"/>
            <a:ext cx="4839119" cy="2674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5BCB8-CA00-13F7-A995-D9D3BC11CEA2}"/>
              </a:ext>
            </a:extLst>
          </p:cNvPr>
          <p:cNvSpPr txBox="1"/>
          <p:nvPr/>
        </p:nvSpPr>
        <p:spPr>
          <a:xfrm>
            <a:off x="5547360" y="5462323"/>
            <a:ext cx="6507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Force on the plate under additive and multiplicative noise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537080-F29C-ABCB-2E7A-9469D3828B90}"/>
              </a:ext>
            </a:extLst>
          </p:cNvPr>
          <p:cNvCxnSpPr>
            <a:cxnSpLocks/>
          </p:cNvCxnSpPr>
          <p:nvPr/>
        </p:nvCxnSpPr>
        <p:spPr>
          <a:xfrm>
            <a:off x="7099300" y="3224324"/>
            <a:ext cx="304800" cy="39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8B3D70-A3EA-E9CE-6D86-6A2CD19E384F}"/>
              </a:ext>
            </a:extLst>
          </p:cNvPr>
          <p:cNvSpPr txBox="1">
            <a:spLocks/>
          </p:cNvSpPr>
          <p:nvPr/>
        </p:nvSpPr>
        <p:spPr>
          <a:xfrm>
            <a:off x="9144416" y="2949403"/>
            <a:ext cx="274262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/>
              <a:t>Filter</a:t>
            </a:r>
            <a:endParaRPr lang="en-US" sz="1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CF968A-0B5E-3EAA-8373-2467F140A513}"/>
              </a:ext>
            </a:extLst>
          </p:cNvPr>
          <p:cNvCxnSpPr>
            <a:cxnSpLocks/>
          </p:cNvCxnSpPr>
          <p:nvPr/>
        </p:nvCxnSpPr>
        <p:spPr>
          <a:xfrm flipH="1">
            <a:off x="9893300" y="3261988"/>
            <a:ext cx="393122" cy="355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7AFCDA-D433-D551-0DC1-A937C0232ECB}"/>
              </a:ext>
            </a:extLst>
          </p:cNvPr>
          <p:cNvSpPr txBox="1">
            <a:spLocks/>
          </p:cNvSpPr>
          <p:nvPr/>
        </p:nvSpPr>
        <p:spPr>
          <a:xfrm>
            <a:off x="5677317" y="2889846"/>
            <a:ext cx="2742622" cy="424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i="1" dirty="0"/>
              <a:t>CFD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9448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01AC-B057-B3FD-0BFC-B9E2EA14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4061D-8F3F-790F-56CC-31223C88D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EE91DE-BFAD-D35B-E1EE-2F64B0CF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Simulations and Results: </a:t>
            </a:r>
            <a:r>
              <a:rPr lang="en-US" sz="3200" dirty="0"/>
              <a:t>Two Pulses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D4C7AB-719E-5A14-76E9-7E85DCBE1FD5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E4751D-9C75-EDD3-8A66-25C40433D5FC}"/>
              </a:ext>
            </a:extLst>
          </p:cNvPr>
          <p:cNvGrpSpPr/>
          <p:nvPr/>
        </p:nvGrpSpPr>
        <p:grpSpPr>
          <a:xfrm>
            <a:off x="1097055" y="1475772"/>
            <a:ext cx="10403770" cy="3706062"/>
            <a:chOff x="1097055" y="1475772"/>
            <a:chExt cx="10403770" cy="37060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628C7D-FBA8-E557-2253-75CE1968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055" y="1475772"/>
              <a:ext cx="5197290" cy="29568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4673E1-7256-FC97-D3A3-E425D58C2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2569" y="1475772"/>
              <a:ext cx="5258256" cy="31016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7DF02A-8FD2-BCAC-F844-BDE335B39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6199" y="4549319"/>
              <a:ext cx="4976291" cy="63251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77DF9B-D943-834D-DFBC-2098EC083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0357" y="4381664"/>
              <a:ext cx="990686" cy="16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1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7DF60-B08C-C7DA-66CC-5F7E072E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FCE3B-963C-A4C3-B91F-B75EC8785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A73ECF-B0BE-D8CE-AD28-A0C3E118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Conclusions and critique</a:t>
            </a:r>
            <a:endParaRPr lang="en-US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6B33D2-EDC8-A2C2-F839-810B5EC732DC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00C10-AC1A-7600-6F5D-524DDD4E470E}"/>
              </a:ext>
            </a:extLst>
          </p:cNvPr>
          <p:cNvSpPr txBox="1"/>
          <p:nvPr/>
        </p:nvSpPr>
        <p:spPr>
          <a:xfrm>
            <a:off x="838197" y="921750"/>
            <a:ext cx="1105894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Conclusions: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Vortices can be estimated from pressure data on a plate using an </a:t>
            </a:r>
            <a:r>
              <a:rPr lang="en-US" sz="2400" dirty="0" err="1"/>
              <a:t>EnKF</a:t>
            </a:r>
            <a:r>
              <a:rPr lang="en-US" sz="2400" dirty="0"/>
              <a:t> algorithm and used to estimate the full state of the flow.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estimation requires covariance inflation to correctly release vortices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Estimation works under some initial unsteady validation tests. </a:t>
            </a:r>
          </a:p>
          <a:p>
            <a:endParaRPr lang="en-US" sz="2400" u="sng" dirty="0"/>
          </a:p>
          <a:p>
            <a:r>
              <a:rPr lang="en-US" sz="2400" u="sng" dirty="0"/>
              <a:t>Critique: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Paper demonstrates limited error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Needs computation time or algorithm analysis to compare against existing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Comparison to KF (i.e., computational cost of taking the covariance inverse)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Covariance figures are difficult to compare!</a:t>
            </a:r>
          </a:p>
        </p:txBody>
      </p:sp>
    </p:spTree>
    <p:extLst>
      <p:ext uri="{BB962C8B-B14F-4D97-AF65-F5344CB8AC3E}">
        <p14:creationId xmlns:p14="http://schemas.microsoft.com/office/powerpoint/2010/main" val="77496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5365B-FEAA-C1DE-DBDF-87F00040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09D-32FD-C88C-55B5-CDD6E30B0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884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In unsteady aerodynamics, vortex models help simplify circulating flow discontinuities </a:t>
            </a: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sz="2600" dirty="0"/>
              <a:t>have various levels of model fidelity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43668-C6A0-FE1A-E958-F1AA0EEFE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147E37-4B8C-E1CC-1F1B-FCFE24EE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Background: </a:t>
            </a:r>
            <a:r>
              <a:rPr lang="en-US" sz="3200" dirty="0"/>
              <a:t>Vortex Modeling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35BB5-3FA1-7FBA-3D02-D6077E2D9B5F}"/>
              </a:ext>
            </a:extLst>
          </p:cNvPr>
          <p:cNvSpPr txBox="1"/>
          <p:nvPr/>
        </p:nvSpPr>
        <p:spPr>
          <a:xfrm>
            <a:off x="838200" y="1966970"/>
            <a:ext cx="44168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Describe position, strength of vortices.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Describe interactions / convection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different discretization 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Shedding and aggregation an active area of research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974512-409F-4430-2EDD-CF67E73E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018" y="2029937"/>
            <a:ext cx="664521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67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5AE4-0BFF-DECE-B3C1-2050B217D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6387C-C25F-9B64-C2C0-ABCBC674D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D4CF65-E835-2216-F3DF-EB388A80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Future work</a:t>
            </a:r>
            <a:endParaRPr lang="en-US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6C9404-7BEA-DA37-DF56-1F6A9DDAA2D4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95601-0B90-E812-944E-805680ECDF6D}"/>
              </a:ext>
            </a:extLst>
          </p:cNvPr>
          <p:cNvSpPr txBox="1"/>
          <p:nvPr/>
        </p:nvSpPr>
        <p:spPr>
          <a:xfrm>
            <a:off x="838198" y="921750"/>
            <a:ext cx="105156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Investigate </a:t>
            </a:r>
            <a:r>
              <a:rPr lang="en-US" sz="2600" dirty="0" err="1"/>
              <a:t>Crassidis</a:t>
            </a:r>
            <a:r>
              <a:rPr lang="en-US" sz="2600" dirty="0"/>
              <a:t>’ formulation of </a:t>
            </a:r>
            <a:r>
              <a:rPr lang="en-US" sz="2600" dirty="0" err="1"/>
              <a:t>EnKF</a:t>
            </a:r>
            <a:r>
              <a:rPr lang="en-US" sz="2600" dirty="0"/>
              <a:t> to check if </a:t>
            </a:r>
            <a:r>
              <a:rPr lang="en-US" sz="2600" dirty="0" err="1"/>
              <a:t>cov</a:t>
            </a:r>
            <a:r>
              <a:rPr lang="en-US" sz="2600" dirty="0"/>
              <a:t>. inf is needed.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Critical LESP is key to correct modeling – investigate including more sophisticated critical LESP models to improve estimation. 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Explore using methods of directly approximating the flow field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Potential advantage: blob propagation, aggregation, and measurement is costly! Measurement points must be estimated as well in author’s formulation. </a:t>
            </a:r>
          </a:p>
        </p:txBody>
      </p:sp>
    </p:spTree>
    <p:extLst>
      <p:ext uri="{BB962C8B-B14F-4D97-AF65-F5344CB8AC3E}">
        <p14:creationId xmlns:p14="http://schemas.microsoft.com/office/powerpoint/2010/main" val="126405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654A-A37B-9F4B-D467-1FA09FFC9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9D032-D534-7CEF-F8E1-81EE738EB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C31375-8E03-CE6E-2A8E-0DE95880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Sources Cited</a:t>
            </a:r>
            <a:endParaRPr lang="en-US" sz="3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568FC9-EC37-FC46-D4CB-9BD36FC79953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61533-A1B5-EA31-21BF-14E353A3B40D}"/>
              </a:ext>
            </a:extLst>
          </p:cNvPr>
          <p:cNvSpPr txBox="1"/>
          <p:nvPr/>
        </p:nvSpPr>
        <p:spPr>
          <a:xfrm>
            <a:off x="838198" y="921750"/>
            <a:ext cx="10896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Ramesh, Kiran &amp; </a:t>
            </a:r>
            <a:r>
              <a:rPr lang="en-US" dirty="0" err="1"/>
              <a:t>Gopalarathnam</a:t>
            </a:r>
            <a:r>
              <a:rPr lang="en-US" dirty="0"/>
              <a:t>, Ashok &amp; Granlund, Kenneth &amp; Ol, Michael &amp; Edwards, Jack. (2012). Theoretical Modeling of Leading Edge Vortices Using the Leading Edge Suction Parameter. 30th AIAA Applied Aerodynamics Conference 2012. 10.2514/6.2012-3027. </a:t>
            </a:r>
          </a:p>
          <a:p>
            <a:r>
              <a:rPr lang="en-US" dirty="0"/>
              <a:t>[2] </a:t>
            </a:r>
            <a:r>
              <a:rPr lang="en-US" dirty="0" err="1"/>
              <a:t>Crassidis</a:t>
            </a:r>
            <a:r>
              <a:rPr lang="en-US" dirty="0"/>
              <a:t>, J. L., &amp; </a:t>
            </a:r>
            <a:r>
              <a:rPr lang="en-US" dirty="0" err="1"/>
              <a:t>Junkins</a:t>
            </a:r>
            <a:r>
              <a:rPr lang="en-US" dirty="0"/>
              <a:t>, J. L. (2004). Optimal estimation of dynamic systems. Chapman and Hall/CRC.</a:t>
            </a:r>
          </a:p>
          <a:p>
            <a:r>
              <a:rPr lang="en-US" dirty="0"/>
              <a:t>[3] </a:t>
            </a:r>
            <a:r>
              <a:rPr lang="en-US" dirty="0" err="1"/>
              <a:t>Darakananda</a:t>
            </a:r>
            <a:r>
              <a:rPr lang="en-US" dirty="0"/>
              <a:t>, Darwin &amp; Eldredge, Jeff &amp; De Castro da Silva, Andre Fernando &amp; </a:t>
            </a:r>
            <a:r>
              <a:rPr lang="en-US" dirty="0" err="1"/>
              <a:t>Colonius</a:t>
            </a:r>
            <a:r>
              <a:rPr lang="en-US" dirty="0"/>
              <a:t>, Tim &amp; Williams, David. (2018). </a:t>
            </a:r>
            <a:r>
              <a:rPr lang="en-US" dirty="0" err="1"/>
              <a:t>EnKF</a:t>
            </a:r>
            <a:r>
              <a:rPr lang="en-US" dirty="0"/>
              <a:t>-Based Dynamic Estimation of Separated Flows with a Low-Order Vortex Model. 10.2514/6.2018-0811. </a:t>
            </a:r>
          </a:p>
          <a:p>
            <a:r>
              <a:rPr lang="en-US" dirty="0"/>
              <a:t>[4] </a:t>
            </a:r>
            <a:r>
              <a:rPr lang="en-US" dirty="0" err="1"/>
              <a:t>Darakananda</a:t>
            </a:r>
            <a:r>
              <a:rPr lang="en-US" dirty="0"/>
              <a:t>, Darwin &amp; Eldredge, Jeff &amp; </a:t>
            </a:r>
            <a:r>
              <a:rPr lang="en-US" dirty="0" err="1"/>
              <a:t>Colonius</a:t>
            </a:r>
            <a:r>
              <a:rPr lang="en-US" dirty="0"/>
              <a:t>, Tim &amp; Williams, David. (2016). A Vortex Sheet/Point Vortex Dynamical Model For Unsteady Separated Flows. 10.2514/6.2016-2072. </a:t>
            </a:r>
          </a:p>
          <a:p>
            <a:r>
              <a:rPr lang="en-US" dirty="0"/>
              <a:t>[5] </a:t>
            </a:r>
            <a:r>
              <a:rPr lang="en-US" dirty="0" err="1"/>
              <a:t>Katzfuss</a:t>
            </a:r>
            <a:r>
              <a:rPr lang="en-US" dirty="0"/>
              <a:t>, M., Stroud, J. R., &amp; </a:t>
            </a:r>
            <a:r>
              <a:rPr lang="en-US" dirty="0" err="1"/>
              <a:t>Wikle</a:t>
            </a:r>
            <a:r>
              <a:rPr lang="en-US" dirty="0"/>
              <a:t>, C. K. (2016). Understanding the Ensemble Kalman Filter. The American Statistician, 70(4), 350–357. https://doi.org/10.1080/00031305.2016.1141709</a:t>
            </a:r>
          </a:p>
          <a:p>
            <a:r>
              <a:rPr lang="en-US" dirty="0"/>
              <a:t>[6] Jeffrey S. Whitaker and Thomas M. Hamill. (2012) Evaluating Methods to Account for System Errors in Ensemble Data Assimilation. Monthly Weather Review, 140(9):3078–3089</a:t>
            </a:r>
          </a:p>
          <a:p>
            <a:r>
              <a:rPr lang="en-US" dirty="0"/>
              <a:t>[7] Kiran Ramesh and Ashok </a:t>
            </a:r>
            <a:r>
              <a:rPr lang="en-US" dirty="0" err="1"/>
              <a:t>Gopalarathnam</a:t>
            </a:r>
            <a:r>
              <a:rPr lang="en-US" dirty="0"/>
              <a:t>. Theoretical Modeling of Leading Edge Vortices Using the Leading Edge Suction Parameter. AIAA Appl. </a:t>
            </a:r>
            <a:r>
              <a:rPr lang="en-US" dirty="0" err="1"/>
              <a:t>Aerodyn</a:t>
            </a:r>
            <a:r>
              <a:rPr lang="en-US" dirty="0"/>
              <a:t>. Conf., pages 1–16, 6 2012</a:t>
            </a:r>
          </a:p>
        </p:txBody>
      </p:sp>
    </p:spTree>
    <p:extLst>
      <p:ext uri="{BB962C8B-B14F-4D97-AF65-F5344CB8AC3E}">
        <p14:creationId xmlns:p14="http://schemas.microsoft.com/office/powerpoint/2010/main" val="3571877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B79B2-B3C4-ABA6-DF07-3F166BD13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E0FD8-C31A-3317-57CB-BEF5133D1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01484E-15FA-3362-8829-EA0BA8A6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Appendix 1: </a:t>
            </a:r>
            <a:r>
              <a:rPr lang="en-US" sz="3200" dirty="0"/>
              <a:t>Vortex Aggregation Model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4DD98AE-AF7F-0172-77D5-60F70666C6A6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555A1-3895-7A1E-29AE-208C9C8F541A}"/>
              </a:ext>
            </a:extLst>
          </p:cNvPr>
          <p:cNvSpPr txBox="1"/>
          <p:nvPr/>
        </p:nvSpPr>
        <p:spPr>
          <a:xfrm>
            <a:off x="838198" y="921750"/>
            <a:ext cx="10896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At each time step: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0F385-FEC2-F8FF-0147-6A946890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3415"/>
            <a:ext cx="9439432" cy="2787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0150B-2B76-8CB2-12B1-AD6191EB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77"/>
          <a:stretch/>
        </p:blipFill>
        <p:spPr>
          <a:xfrm>
            <a:off x="738043" y="4086258"/>
            <a:ext cx="9747077" cy="15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25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2A37-92A8-9E59-1950-3A3D5412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A78D2-F052-D7C0-F3F1-775367C52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224FE2-967E-4BD0-4D8F-95ED1FF1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444719"/>
            <a:ext cx="1091665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Appendix 2: </a:t>
            </a:r>
            <a:r>
              <a:rPr lang="en-US" sz="3200" dirty="0"/>
              <a:t>Pulse critical LESP estimation + blob count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9EB1C5-0388-86DE-63E3-B8C65C1DEAF5}"/>
              </a:ext>
            </a:extLst>
          </p:cNvPr>
          <p:cNvSpPr txBox="1">
            <a:spLocks/>
          </p:cNvSpPr>
          <p:nvPr/>
        </p:nvSpPr>
        <p:spPr>
          <a:xfrm>
            <a:off x="838198" y="921750"/>
            <a:ext cx="10515602" cy="446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C292C-C126-FB41-502E-9954C257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40" y="1361442"/>
            <a:ext cx="5781944" cy="2007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42ACF-E7D6-DEF1-A6C5-2F77C8C8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0" y="3283603"/>
            <a:ext cx="6002523" cy="2077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BE03DC-71A4-3E74-EF45-38F1983633B8}"/>
              </a:ext>
            </a:extLst>
          </p:cNvPr>
          <p:cNvSpPr txBox="1"/>
          <p:nvPr/>
        </p:nvSpPr>
        <p:spPr>
          <a:xfrm>
            <a:off x="2086578" y="880844"/>
            <a:ext cx="2795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Single Pulse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F1335F-5172-483B-952E-4BC11635C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83" y="1379647"/>
            <a:ext cx="5827658" cy="2030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200720-8D48-92FD-AC1D-05B4D2995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284" y="3330980"/>
            <a:ext cx="5822419" cy="2030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DACC92-DB01-0464-C510-F54AC834728A}"/>
              </a:ext>
            </a:extLst>
          </p:cNvPr>
          <p:cNvSpPr txBox="1"/>
          <p:nvPr/>
        </p:nvSpPr>
        <p:spPr>
          <a:xfrm>
            <a:off x="8042556" y="872964"/>
            <a:ext cx="2795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Double Pulse</a:t>
            </a:r>
          </a:p>
        </p:txBody>
      </p:sp>
    </p:spTree>
    <p:extLst>
      <p:ext uri="{BB962C8B-B14F-4D97-AF65-F5344CB8AC3E}">
        <p14:creationId xmlns:p14="http://schemas.microsoft.com/office/powerpoint/2010/main" val="187983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0D82E-52A7-FE5C-41C6-41347495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61D2-121F-DF3F-2D58-5FA6AFDC2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68"/>
            <a:ext cx="10515600" cy="4884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Shedding vortices is governed by the </a:t>
            </a:r>
            <a:r>
              <a:rPr lang="en-US" sz="2600" u="sng" dirty="0"/>
              <a:t>L</a:t>
            </a:r>
            <a:r>
              <a:rPr lang="en-US" sz="2600" dirty="0"/>
              <a:t>eading </a:t>
            </a:r>
            <a:r>
              <a:rPr lang="en-US" sz="2600" u="sng" dirty="0"/>
              <a:t>E</a:t>
            </a:r>
            <a:r>
              <a:rPr lang="en-US" sz="2600" dirty="0"/>
              <a:t>dge </a:t>
            </a:r>
            <a:r>
              <a:rPr lang="en-US" sz="2600" u="sng" dirty="0"/>
              <a:t>S</a:t>
            </a:r>
            <a:r>
              <a:rPr lang="en-US" sz="2600" dirty="0"/>
              <a:t>uction </a:t>
            </a:r>
            <a:r>
              <a:rPr lang="en-US" sz="2600" u="sng" dirty="0"/>
              <a:t>P</a:t>
            </a:r>
            <a:r>
              <a:rPr lang="en-US" sz="2600" dirty="0"/>
              <a:t>ressure (LESP). Sufficiently low pressure sheds a vortex. [1]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A7578-D4E0-4A8B-B0B8-483133BF1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462577-D1F7-45CD-C044-305955DB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Background: </a:t>
            </a:r>
            <a:r>
              <a:rPr lang="en-US" sz="3200" dirty="0"/>
              <a:t>Vortex Modeling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C8CAFB-1DED-08B0-FD9F-BA8E402A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633" y="1944220"/>
            <a:ext cx="3086367" cy="22328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6F7BF6-36C0-D70E-1D67-B044E27F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7" y="2035667"/>
            <a:ext cx="4010453" cy="3897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C4F62-3F53-D9BA-3A48-4E867722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70" y="2035667"/>
            <a:ext cx="3170195" cy="214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8D4C0-7014-298A-AD40-86BE23DBA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296" y="3600792"/>
            <a:ext cx="3200677" cy="2331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85841-F375-5876-187A-5C731C970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345" y="3829063"/>
            <a:ext cx="1614809" cy="2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17100-51B2-6DA3-F7D0-0B0149BD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AFD22-9CB1-7340-56A8-34B697FDB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19BC3D-F8A7-CC28-E05C-D7B810C62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Background: </a:t>
            </a:r>
            <a:r>
              <a:rPr lang="en-US" sz="3200" dirty="0"/>
              <a:t>Vortex Modeling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AAA9B-1598-EE0B-754C-D95E5651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797" y="1044064"/>
            <a:ext cx="3086367" cy="22328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C8DC9-4DD7-15A7-C656-8B2846A0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7" y="1135511"/>
            <a:ext cx="4010453" cy="3897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45B61-AA3D-E507-7893-4637B595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170" y="1135511"/>
            <a:ext cx="3170195" cy="214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FBDE0-7876-8E9F-F49A-70F838CF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170" y="3241088"/>
            <a:ext cx="3200677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7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406E7-408A-92DD-F5E4-79193FB63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9BDDA-79BD-2ACC-C5E7-EEE70D5C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68"/>
            <a:ext cx="11018520" cy="4884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EnKF</a:t>
            </a:r>
            <a:r>
              <a:rPr lang="en-US" sz="2400" dirty="0"/>
              <a:t> works on the premise of using a collection of state vectors, i.e., the ensembles, to replace the covariance matrix with the sample covariance</a:t>
            </a:r>
            <a:r>
              <a:rPr lang="en-US" sz="2600" dirty="0"/>
              <a:t>. 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1A274-4673-9552-EC8E-44682E1A7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56CBEB-05D8-4FAE-5C05-863E6CA7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Background: </a:t>
            </a:r>
            <a:r>
              <a:rPr lang="en-US" sz="3200" dirty="0"/>
              <a:t>Ensemble Kalman Filter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7D4D4-F041-7CFC-A9C2-2E2DFCD1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83" y="2341953"/>
            <a:ext cx="3375953" cy="1082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8FB209-CC55-8BFE-E3C0-21472583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69962"/>
            <a:ext cx="4290432" cy="891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48A2F9-0946-F302-B872-D3ACD31C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028" y="2341953"/>
            <a:ext cx="2522439" cy="6629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98881AC-D780-519E-FBD0-2ED5714F6088}"/>
              </a:ext>
            </a:extLst>
          </p:cNvPr>
          <p:cNvSpPr txBox="1">
            <a:spLocks/>
          </p:cNvSpPr>
          <p:nvPr/>
        </p:nvSpPr>
        <p:spPr>
          <a:xfrm>
            <a:off x="1859738" y="1954316"/>
            <a:ext cx="2396841" cy="60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Dynamic model</a:t>
            </a:r>
          </a:p>
          <a:p>
            <a:pPr algn="ctr"/>
            <a:endParaRPr lang="en-US" sz="2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FE2A67-7B02-47A1-E718-DD6410EEB7FE}"/>
              </a:ext>
            </a:extLst>
          </p:cNvPr>
          <p:cNvSpPr txBox="1">
            <a:spLocks/>
          </p:cNvSpPr>
          <p:nvPr/>
        </p:nvSpPr>
        <p:spPr>
          <a:xfrm>
            <a:off x="965658" y="3523818"/>
            <a:ext cx="4622342" cy="607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Kalman update with added noise*</a:t>
            </a:r>
          </a:p>
          <a:p>
            <a:pPr algn="ctr"/>
            <a:endParaRPr lang="en-US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559D2C6-565F-016D-111A-BECE75F73064}"/>
              </a:ext>
            </a:extLst>
          </p:cNvPr>
          <p:cNvSpPr txBox="1">
            <a:spLocks/>
          </p:cNvSpPr>
          <p:nvPr/>
        </p:nvSpPr>
        <p:spPr>
          <a:xfrm>
            <a:off x="496130" y="4923168"/>
            <a:ext cx="7774110" cy="607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* Noise is added because using the same measurement on each ensemble introduces spurious correlation [7]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03444F5-56CB-6A47-9A3B-02A37C2FBA21}"/>
              </a:ext>
            </a:extLst>
          </p:cNvPr>
          <p:cNvSpPr txBox="1">
            <a:spLocks/>
          </p:cNvSpPr>
          <p:nvPr/>
        </p:nvSpPr>
        <p:spPr>
          <a:xfrm>
            <a:off x="7138948" y="1937763"/>
            <a:ext cx="2396841" cy="60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Kalman Gain</a:t>
            </a:r>
          </a:p>
          <a:p>
            <a:pPr algn="ctr"/>
            <a:endParaRPr lang="en-US" sz="24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89F05D5-6F0C-BC16-594F-0A2644D5D87A}"/>
              </a:ext>
            </a:extLst>
          </p:cNvPr>
          <p:cNvSpPr txBox="1">
            <a:spLocks/>
          </p:cNvSpPr>
          <p:nvPr/>
        </p:nvSpPr>
        <p:spPr>
          <a:xfrm>
            <a:off x="6093405" y="3310172"/>
            <a:ext cx="2359716" cy="607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Cross covariance between states and measurements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A42BBCC-9809-F902-8182-F09D19C1FCB7}"/>
              </a:ext>
            </a:extLst>
          </p:cNvPr>
          <p:cNvSpPr txBox="1">
            <a:spLocks/>
          </p:cNvSpPr>
          <p:nvPr/>
        </p:nvSpPr>
        <p:spPr>
          <a:xfrm>
            <a:off x="8975062" y="3310172"/>
            <a:ext cx="2359716" cy="906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Measurement covariance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8C7EDA-D940-3B02-70C9-2122068AA956}"/>
              </a:ext>
            </a:extLst>
          </p:cNvPr>
          <p:cNvCxnSpPr>
            <a:stCxn id="20" idx="0"/>
          </p:cNvCxnSpPr>
          <p:nvPr/>
        </p:nvCxnSpPr>
        <p:spPr>
          <a:xfrm flipV="1">
            <a:off x="7273263" y="2844800"/>
            <a:ext cx="356897" cy="46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F3577C-288E-CE85-97AD-B607BA962645}"/>
              </a:ext>
            </a:extLst>
          </p:cNvPr>
          <p:cNvCxnSpPr>
            <a:cxnSpLocks/>
          </p:cNvCxnSpPr>
          <p:nvPr/>
        </p:nvCxnSpPr>
        <p:spPr>
          <a:xfrm flipH="1" flipV="1">
            <a:off x="8856151" y="2844800"/>
            <a:ext cx="822961" cy="46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55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43616-71F6-A049-8948-46023C4BC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32742-2EB9-8383-9305-2350FE483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84CC8C-9C52-6B7D-E8E5-E134044E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BBE43A-9673-0B33-286D-CFD0BE138B45}"/>
              </a:ext>
            </a:extLst>
          </p:cNvPr>
          <p:cNvSpPr txBox="1">
            <a:spLocks/>
          </p:cNvSpPr>
          <p:nvPr/>
        </p:nvSpPr>
        <p:spPr>
          <a:xfrm>
            <a:off x="838198" y="899879"/>
            <a:ext cx="10744202" cy="120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Goal</a:t>
            </a:r>
            <a:r>
              <a:rPr lang="en-US" sz="2600" dirty="0"/>
              <a:t>: Use the </a:t>
            </a:r>
            <a:r>
              <a:rPr lang="en-US" sz="2600" dirty="0" err="1"/>
              <a:t>EnKF</a:t>
            </a:r>
            <a:r>
              <a:rPr lang="en-US" sz="2600" dirty="0"/>
              <a:t> with a vortex model to estimate the unsteady flow over the plate [3, 4].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E297BE-6747-0CBC-D16E-5D61E7E1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0911"/>
            <a:ext cx="4506311" cy="6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Initial Definitions:</a:t>
            </a:r>
          </a:p>
          <a:p>
            <a:pPr algn="ctr"/>
            <a:endParaRPr lang="en-US" sz="2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EB57809-7469-9066-FE10-AA5FDDB6F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1" y="4232726"/>
            <a:ext cx="2078423" cy="4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8FAEE8-77A0-1442-CA1C-B6265356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0" y="5102356"/>
            <a:ext cx="2078423" cy="3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B60B0F-AB19-F3FE-6979-1B7ABBA70C03}"/>
              </a:ext>
            </a:extLst>
          </p:cNvPr>
          <p:cNvSpPr txBox="1">
            <a:spLocks/>
          </p:cNvSpPr>
          <p:nvPr/>
        </p:nvSpPr>
        <p:spPr>
          <a:xfrm>
            <a:off x="838197" y="2387247"/>
            <a:ext cx="4506311" cy="60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State model of </a:t>
            </a:r>
            <a:r>
              <a:rPr lang="en-US" sz="2400" i="1" dirty="0"/>
              <a:t>n</a:t>
            </a:r>
            <a:r>
              <a:rPr lang="en-US" sz="2400" dirty="0"/>
              <a:t> blobs</a:t>
            </a:r>
          </a:p>
          <a:p>
            <a:pPr algn="ctr"/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965CB0-2105-80AC-202A-782DA18CDBBC}"/>
              </a:ext>
            </a:extLst>
          </p:cNvPr>
          <p:cNvSpPr txBox="1">
            <a:spLocks/>
          </p:cNvSpPr>
          <p:nvPr/>
        </p:nvSpPr>
        <p:spPr>
          <a:xfrm>
            <a:off x="3317875" y="4029563"/>
            <a:ext cx="2999393" cy="9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Vortex propagation and accumulation</a:t>
            </a:r>
          </a:p>
          <a:p>
            <a:pPr algn="ctr"/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22C61-A6B9-1332-EA01-5AEFC486BF9A}"/>
              </a:ext>
            </a:extLst>
          </p:cNvPr>
          <p:cNvSpPr txBox="1">
            <a:spLocks/>
          </p:cNvSpPr>
          <p:nvPr/>
        </p:nvSpPr>
        <p:spPr>
          <a:xfrm>
            <a:off x="3317874" y="4939604"/>
            <a:ext cx="2999393" cy="9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Vortex surface pressure calculation</a:t>
            </a:r>
          </a:p>
          <a:p>
            <a:pPr algn="ctr"/>
            <a:endParaRPr lang="en-US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570482-3F74-B8EA-FBEB-502BC7CBF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53" r="57801" b="-22142"/>
          <a:stretch/>
        </p:blipFill>
        <p:spPr bwMode="auto">
          <a:xfrm>
            <a:off x="966619" y="2759315"/>
            <a:ext cx="3529181" cy="6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4D108EC-FABC-F19D-2CFC-7C3BE6A5F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3" t="-7765" b="-2"/>
          <a:stretch/>
        </p:blipFill>
        <p:spPr bwMode="auto">
          <a:xfrm>
            <a:off x="1008667" y="3407708"/>
            <a:ext cx="4725383" cy="4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8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52D3D-5A60-5F63-0AB7-9038D0E44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391A4-87D4-EC3C-CE8D-A1B472743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9B5AC4-178C-B8ED-96B4-3F6E46B2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AF75C0-425B-2378-95CC-5E29639ED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0911"/>
            <a:ext cx="4506311" cy="6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Initial Definitions:</a:t>
            </a:r>
          </a:p>
          <a:p>
            <a:pPr algn="ctr"/>
            <a:endParaRPr lang="en-US" sz="2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4B395F-2F0C-5D8E-5B34-757659182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1" y="4232726"/>
            <a:ext cx="2078423" cy="4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FD802F-53A7-42D1-BD2B-E06F9727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0" y="5102356"/>
            <a:ext cx="2078423" cy="3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7C5ED9-E65D-C49B-AC35-91051C4D4068}"/>
              </a:ext>
            </a:extLst>
          </p:cNvPr>
          <p:cNvSpPr txBox="1">
            <a:spLocks/>
          </p:cNvSpPr>
          <p:nvPr/>
        </p:nvSpPr>
        <p:spPr>
          <a:xfrm>
            <a:off x="838197" y="2387247"/>
            <a:ext cx="4506311" cy="60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State model of n blobs</a:t>
            </a:r>
          </a:p>
          <a:p>
            <a:pPr algn="ctr"/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D8E219-0C10-7CC4-B0E0-3718B7344288}"/>
              </a:ext>
            </a:extLst>
          </p:cNvPr>
          <p:cNvSpPr txBox="1">
            <a:spLocks/>
          </p:cNvSpPr>
          <p:nvPr/>
        </p:nvSpPr>
        <p:spPr>
          <a:xfrm>
            <a:off x="3317875" y="4029563"/>
            <a:ext cx="2999393" cy="9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Vortex propagation and accumulation</a:t>
            </a:r>
          </a:p>
          <a:p>
            <a:pPr algn="ctr"/>
            <a:endParaRPr lang="en-US" sz="2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6A0353-22F4-9F48-1205-4847C82ACA5B}"/>
              </a:ext>
            </a:extLst>
          </p:cNvPr>
          <p:cNvSpPr txBox="1">
            <a:spLocks/>
          </p:cNvSpPr>
          <p:nvPr/>
        </p:nvSpPr>
        <p:spPr>
          <a:xfrm>
            <a:off x="3317874" y="4939604"/>
            <a:ext cx="2999393" cy="9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Vortex surface pressure calculation</a:t>
            </a:r>
          </a:p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4EBB019-B8D4-8D0E-B33C-7C0FB165CE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939" y="1535419"/>
                <a:ext cx="5757061" cy="40287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eriod"/>
                </a:pPr>
                <a:r>
                  <a:rPr lang="en-US" sz="2400" dirty="0"/>
                  <a:t>Compute the fluid field approximation from the blobs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Compute the blob’s velocity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Advect the plate and blobs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Apply the vortex aggregation algorithm*</a:t>
                </a:r>
              </a:p>
              <a:p>
                <a:pPr marL="914400" lvl="1" indent="-457200">
                  <a:buAutoNum type="arabicPeriod"/>
                </a:pPr>
                <a:r>
                  <a:rPr lang="en-US" sz="2000" dirty="0"/>
                  <a:t>Systematically reduces high-error blobs to avoid system growth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Release new blobs:</a:t>
                </a:r>
              </a:p>
              <a:p>
                <a:pPr marL="914400" lvl="1" indent="-457200">
                  <a:buAutoNum type="arabicPeriod"/>
                </a:pPr>
                <a:r>
                  <a:rPr lang="en-US" sz="2000" dirty="0"/>
                  <a:t>LE: Use the estimated critical LESP</a:t>
                </a:r>
              </a:p>
              <a:p>
                <a:pPr marL="914400" lvl="1" indent="-457200">
                  <a:buAutoNum type="arabicPeriod"/>
                </a:pPr>
                <a:r>
                  <a:rPr lang="en-US" sz="2000" dirty="0"/>
                  <a:t>TE: Use the </a:t>
                </a:r>
                <a:r>
                  <a:rPr lang="en-US" sz="2000" dirty="0" err="1"/>
                  <a:t>Kutta</a:t>
                </a:r>
                <a:r>
                  <a:rPr lang="en-US" sz="2000" dirty="0"/>
                  <a:t> condition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4EBB019-B8D4-8D0E-B33C-7C0FB165C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39" y="1535419"/>
                <a:ext cx="5757061" cy="4028734"/>
              </a:xfrm>
              <a:prstGeom prst="rect">
                <a:avLst/>
              </a:prstGeom>
              <a:blipFill>
                <a:blip r:embed="rId6"/>
                <a:stretch>
                  <a:fillRect l="-1271" t="-1210" r="-742" b="-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534885DF-19AB-46ED-03FD-89192838208C}"/>
              </a:ext>
            </a:extLst>
          </p:cNvPr>
          <p:cNvSpPr/>
          <p:nvPr/>
        </p:nvSpPr>
        <p:spPr>
          <a:xfrm>
            <a:off x="6096000" y="1535419"/>
            <a:ext cx="399067" cy="4123701"/>
          </a:xfrm>
          <a:prstGeom prst="leftBrace">
            <a:avLst>
              <a:gd name="adj1" fmla="val 8333"/>
              <a:gd name="adj2" fmla="val 694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AF2DC2-AD87-F32B-61F1-6EC445BE6299}"/>
              </a:ext>
            </a:extLst>
          </p:cNvPr>
          <p:cNvSpPr txBox="1">
            <a:spLocks/>
          </p:cNvSpPr>
          <p:nvPr/>
        </p:nvSpPr>
        <p:spPr>
          <a:xfrm>
            <a:off x="838198" y="899879"/>
            <a:ext cx="10744202" cy="120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Goal</a:t>
            </a:r>
            <a:r>
              <a:rPr lang="en-US" sz="2600" dirty="0"/>
              <a:t>: Use the </a:t>
            </a:r>
            <a:r>
              <a:rPr lang="en-US" sz="2600" dirty="0" err="1"/>
              <a:t>EnKF</a:t>
            </a:r>
            <a:r>
              <a:rPr lang="en-US" sz="2600" dirty="0"/>
              <a:t> with a vortex model to estimate the unsteady flow over the plate [3, 4].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3DB8-0990-B334-F751-261A63BFF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53" r="57801" b="-22142"/>
          <a:stretch/>
        </p:blipFill>
        <p:spPr bwMode="auto">
          <a:xfrm>
            <a:off x="966619" y="2759315"/>
            <a:ext cx="3529181" cy="6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497F479-5583-B4FE-3309-A679F6F8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3" t="-7765" b="-2"/>
          <a:stretch/>
        </p:blipFill>
        <p:spPr bwMode="auto">
          <a:xfrm>
            <a:off x="1008667" y="3407708"/>
            <a:ext cx="4725383" cy="4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44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C6926-75CB-152F-9689-5C793C72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73A39-7F6A-73D6-B87C-64C2DB7A7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7A5009-630F-6F15-F669-B6BDD44E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Approach: </a:t>
            </a:r>
            <a:r>
              <a:rPr lang="en-US" sz="3200" dirty="0"/>
              <a:t>Filter Application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191FAC-ACA3-DCAC-0191-CAB90A71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0911"/>
            <a:ext cx="4506311" cy="607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Initial Definitions:</a:t>
            </a:r>
          </a:p>
          <a:p>
            <a:pPr algn="ctr"/>
            <a:endParaRPr lang="en-US" sz="2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CE28F8-64A9-517C-979B-8F1FF96C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1" y="4232726"/>
            <a:ext cx="2078423" cy="4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39DDDD-9990-6E7E-B57B-ECB67554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10" y="5102356"/>
            <a:ext cx="2078423" cy="3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EC3BDF-456F-CAFF-A87C-3D0D8169337B}"/>
              </a:ext>
            </a:extLst>
          </p:cNvPr>
          <p:cNvSpPr txBox="1">
            <a:spLocks/>
          </p:cNvSpPr>
          <p:nvPr/>
        </p:nvSpPr>
        <p:spPr>
          <a:xfrm>
            <a:off x="838197" y="2387247"/>
            <a:ext cx="4506311" cy="60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State model of n blobs</a:t>
            </a:r>
          </a:p>
          <a:p>
            <a:pPr algn="ctr"/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7D44ABC-135F-23B7-B871-D32FE2606DE3}"/>
              </a:ext>
            </a:extLst>
          </p:cNvPr>
          <p:cNvSpPr txBox="1">
            <a:spLocks/>
          </p:cNvSpPr>
          <p:nvPr/>
        </p:nvSpPr>
        <p:spPr>
          <a:xfrm>
            <a:off x="3317875" y="4029563"/>
            <a:ext cx="2999393" cy="9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Vortex propagation and accumulation</a:t>
            </a:r>
          </a:p>
          <a:p>
            <a:pPr algn="ctr"/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1BE4-05BA-ECB6-0609-41AB3D81675A}"/>
              </a:ext>
            </a:extLst>
          </p:cNvPr>
          <p:cNvSpPr txBox="1">
            <a:spLocks/>
          </p:cNvSpPr>
          <p:nvPr/>
        </p:nvSpPr>
        <p:spPr>
          <a:xfrm>
            <a:off x="3317874" y="4939604"/>
            <a:ext cx="2999393" cy="91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Vortex surface pressure calculation</a:t>
            </a:r>
          </a:p>
          <a:p>
            <a:pPr algn="ctr"/>
            <a:endParaRPr lang="en-US" sz="2400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6CDF3DF-7F78-3BFD-99DF-505708C97C7C}"/>
              </a:ext>
            </a:extLst>
          </p:cNvPr>
          <p:cNvSpPr/>
          <p:nvPr/>
        </p:nvSpPr>
        <p:spPr>
          <a:xfrm>
            <a:off x="6096000" y="1535419"/>
            <a:ext cx="399067" cy="4123701"/>
          </a:xfrm>
          <a:prstGeom prst="leftBrace">
            <a:avLst>
              <a:gd name="adj1" fmla="val 8333"/>
              <a:gd name="adj2" fmla="val 8942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4FF56D-BF57-1ABA-56FE-9800F3CA8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076" y="1579492"/>
            <a:ext cx="1844200" cy="876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F22BD-AADC-F595-64C9-D98CFA460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380" y="2472624"/>
            <a:ext cx="2072820" cy="624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18CF8F-855D-2A66-52A6-02BC92604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067" y="3153464"/>
            <a:ext cx="5124987" cy="187315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AC1E63-FDDD-EE8B-3557-AEE012F3C325}"/>
              </a:ext>
            </a:extLst>
          </p:cNvPr>
          <p:cNvSpPr txBox="1">
            <a:spLocks/>
          </p:cNvSpPr>
          <p:nvPr/>
        </p:nvSpPr>
        <p:spPr>
          <a:xfrm>
            <a:off x="8819456" y="1820911"/>
            <a:ext cx="3118943" cy="108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Force on the plate is from the change in impulse of the fluid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6A32835-33B2-1B07-BFC2-374459A23F3D}"/>
              </a:ext>
            </a:extLst>
          </p:cNvPr>
          <p:cNvSpPr txBox="1">
            <a:spLocks/>
          </p:cNvSpPr>
          <p:nvPr/>
        </p:nvSpPr>
        <p:spPr>
          <a:xfrm>
            <a:off x="6524408" y="5157144"/>
            <a:ext cx="5748872" cy="47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Force is used to back out pressure distributions!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C86B97-9002-67B7-8A2A-4013C93FD9B4}"/>
              </a:ext>
            </a:extLst>
          </p:cNvPr>
          <p:cNvSpPr txBox="1">
            <a:spLocks/>
          </p:cNvSpPr>
          <p:nvPr/>
        </p:nvSpPr>
        <p:spPr>
          <a:xfrm>
            <a:off x="838198" y="899879"/>
            <a:ext cx="10744202" cy="120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/>
              <a:t>Goal</a:t>
            </a:r>
            <a:r>
              <a:rPr lang="en-US" sz="2600" dirty="0"/>
              <a:t>: Use the </a:t>
            </a:r>
            <a:r>
              <a:rPr lang="en-US" sz="2600" dirty="0" err="1"/>
              <a:t>EnKF</a:t>
            </a:r>
            <a:r>
              <a:rPr lang="en-US" sz="2600" dirty="0"/>
              <a:t> with a vortex model to estimate the unsteady flow over the plate [3, 4].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8540FE-A386-BB71-A1EF-67B820FF7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53" r="57801" b="-22142"/>
          <a:stretch/>
        </p:blipFill>
        <p:spPr bwMode="auto">
          <a:xfrm>
            <a:off x="966619" y="2759315"/>
            <a:ext cx="3529181" cy="6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1138D66-EA71-1B8A-8648-2250BE1DF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3" t="-7765" b="-2"/>
          <a:stretch/>
        </p:blipFill>
        <p:spPr bwMode="auto">
          <a:xfrm>
            <a:off x="1008667" y="3407708"/>
            <a:ext cx="4725383" cy="4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279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11899</TotalTime>
  <Words>1806</Words>
  <Application>Microsoft Office PowerPoint</Application>
  <PresentationFormat>Widescreen</PresentationFormat>
  <Paragraphs>248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</vt:lpstr>
      <vt:lpstr>Cambria Math</vt:lpstr>
      <vt:lpstr>Trebuchet MS</vt:lpstr>
      <vt:lpstr>Wingdings</vt:lpstr>
      <vt:lpstr>Office Theme</vt:lpstr>
      <vt:lpstr>PowerPoint Presentation</vt:lpstr>
      <vt:lpstr>Paper Outline</vt:lpstr>
      <vt:lpstr>Background: Vortex Modeling</vt:lpstr>
      <vt:lpstr>Background: Vortex Modeling</vt:lpstr>
      <vt:lpstr>Background: Vortex Modeling</vt:lpstr>
      <vt:lpstr>Background: Ensemble Kalman Filter</vt:lpstr>
      <vt:lpstr>Approach: Filter Application</vt:lpstr>
      <vt:lpstr>Approach: Filter Application</vt:lpstr>
      <vt:lpstr>Approach: Filter Application</vt:lpstr>
      <vt:lpstr>Approach: Filter Application</vt:lpstr>
      <vt:lpstr>Approach: Filter Application</vt:lpstr>
      <vt:lpstr>Approach: Filter Application</vt:lpstr>
      <vt:lpstr>Approach: Filter Application, Comparison to Crassidis</vt:lpstr>
      <vt:lpstr>Approach: Covariance inflation</vt:lpstr>
      <vt:lpstr>Simulations and Results</vt:lpstr>
      <vt:lpstr>Simulations and Results</vt:lpstr>
      <vt:lpstr>Simulations and Results: Pulse-free</vt:lpstr>
      <vt:lpstr>Simulations and Results: Pulse-free</vt:lpstr>
      <vt:lpstr>Simulations and Results: Pulse-free</vt:lpstr>
      <vt:lpstr>Simulations and Results: Pulse-free</vt:lpstr>
      <vt:lpstr>Simulations and Results: Pulse-free</vt:lpstr>
      <vt:lpstr>Simulations and Results: Pulse-free</vt:lpstr>
      <vt:lpstr>Simulations and Results: Pulse-free</vt:lpstr>
      <vt:lpstr>Simulations and Results: Pulse-free</vt:lpstr>
      <vt:lpstr>Simulations and Results: Single Pulse</vt:lpstr>
      <vt:lpstr>Simulations and Results: Single Pulse</vt:lpstr>
      <vt:lpstr>Simulations and Results: Two Pulses</vt:lpstr>
      <vt:lpstr>Simulations and Results: Two Pulses</vt:lpstr>
      <vt:lpstr>Conclusions and critique</vt:lpstr>
      <vt:lpstr>Future work</vt:lpstr>
      <vt:lpstr>Sources Cited</vt:lpstr>
      <vt:lpstr>Appendix 1: Vortex Aggregation Model</vt:lpstr>
      <vt:lpstr>Appendix 2: Pulse critical LESP estimation + blob 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Joe Mockler</cp:lastModifiedBy>
  <cp:revision>95</cp:revision>
  <dcterms:created xsi:type="dcterms:W3CDTF">2020-07-30T01:18:43Z</dcterms:created>
  <dcterms:modified xsi:type="dcterms:W3CDTF">2024-12-04T20:04:53Z</dcterms:modified>
</cp:coreProperties>
</file>